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73" r:id="rId4"/>
    <p:sldId id="258" r:id="rId5"/>
    <p:sldId id="259" r:id="rId6"/>
    <p:sldId id="260" r:id="rId7"/>
    <p:sldId id="261" r:id="rId8"/>
    <p:sldId id="262" r:id="rId9"/>
    <p:sldId id="263" r:id="rId10"/>
    <p:sldId id="264" r:id="rId11"/>
    <p:sldId id="265" r:id="rId12"/>
    <p:sldId id="266" r:id="rId13"/>
    <p:sldId id="267" r:id="rId14"/>
    <p:sldId id="269" r:id="rId15"/>
    <p:sldId id="270" r:id="rId16"/>
    <p:sldId id="271" r:id="rId17"/>
    <p:sldId id="26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38" autoAdjust="0"/>
    <p:restoredTop sz="82664" autoAdjust="0"/>
  </p:normalViewPr>
  <p:slideViewPr>
    <p:cSldViewPr snapToGrid="0">
      <p:cViewPr varScale="1">
        <p:scale>
          <a:sx n="60" d="100"/>
          <a:sy n="60" d="100"/>
        </p:scale>
        <p:origin x="1266" y="78"/>
      </p:cViewPr>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A69BA5-8E0D-41B6-8199-B76B15648592}" type="datetimeFigureOut">
              <a:rPr lang="en-GB" smtClean="0"/>
              <a:t>08/02/2021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D54CD8-1289-47CF-AE51-B38875DBE9F2}" type="slidenum">
              <a:rPr lang="en-GB" smtClean="0"/>
              <a:t>‹#›</a:t>
            </a:fld>
            <a:endParaRPr lang="en-GB"/>
          </a:p>
        </p:txBody>
      </p:sp>
    </p:spTree>
    <p:extLst>
      <p:ext uri="{BB962C8B-B14F-4D97-AF65-F5344CB8AC3E}">
        <p14:creationId xmlns:p14="http://schemas.microsoft.com/office/powerpoint/2010/main" val="1904218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Hello, and welcome to a short presentation that will briefly outline the new statutory updates</a:t>
            </a:r>
            <a:r>
              <a:rPr lang="en-GB" baseline="0" dirty="0" smtClean="0"/>
              <a:t> to our PDL curriculum. RSHE stands for Relationships, Sex and Health Education and is an integral part of our PDL (Personal Development Learning) curriculum. Last year, the government introduced some statutory updates to the curriculum that are in line with our evolving, modern society and way of living. We have put this presentation together, along with an FAQ document that can be found on our website, to support parents in feeling well informed about what we are teaching at Uplands.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a:t>
            </a:fld>
            <a:endParaRPr lang="en-GB"/>
          </a:p>
        </p:txBody>
      </p:sp>
    </p:spTree>
    <p:extLst>
      <p:ext uri="{BB962C8B-B14F-4D97-AF65-F5344CB8AC3E}">
        <p14:creationId xmlns:p14="http://schemas.microsoft.com/office/powerpoint/2010/main" val="4120116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children and young people are growing</a:t>
            </a:r>
            <a:r>
              <a:rPr lang="en-GB" baseline="0" dirty="0" smtClean="0"/>
              <a:t> up in an increasingly complex world which features both online and offline activities. This presents many positive, exciting opportunities but not without challenges and risk. We have a responsibility to teach our children how to be safe and healthy and how to manage their academic, personal and social lives in a positive way. </a:t>
            </a:r>
          </a:p>
          <a:p>
            <a:endParaRPr lang="en-GB" baseline="0" dirty="0" smtClean="0"/>
          </a:p>
          <a:p>
            <a:r>
              <a:rPr lang="en-GB" baseline="0" dirty="0" smtClean="0"/>
              <a:t>For our primary aged learners, we want to build the foundations for understanding healthy, respectful relationships, focusing on family and friendships (in all contexts, including online). This sits alongside the essential understanding of living a healthy life – both physically and mentally. Teaching about mental wellbeing is central to these subjects – our children’s happiness is a priority. The new RSHE subject content will give our children the knowledge and capability to take care of themselves and seek support appropriately if needed. </a:t>
            </a:r>
          </a:p>
          <a:p>
            <a:endParaRPr lang="en-GB" baseline="0" dirty="0" smtClean="0"/>
          </a:p>
          <a:p>
            <a:r>
              <a:rPr lang="en-GB" baseline="0" dirty="0" smtClean="0"/>
              <a:t>The RSHE curriculum forms an integral part of our teaching at Uplands, where we foster pupil wellbeing and develop resilience in order to support our children in being happy, successful, confident members of our community. It is coupled with our school values that promote kindness, creativity, resilience and respect.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2</a:t>
            </a:fld>
            <a:endParaRPr lang="en-GB"/>
          </a:p>
        </p:txBody>
      </p:sp>
    </p:spTree>
    <p:extLst>
      <p:ext uri="{BB962C8B-B14F-4D97-AF65-F5344CB8AC3E}">
        <p14:creationId xmlns:p14="http://schemas.microsoft.com/office/powerpoint/2010/main" val="1865252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have</a:t>
            </a:r>
            <a:r>
              <a:rPr lang="en-GB" baseline="0" dirty="0" smtClean="0"/>
              <a:t> a duty of care to all of our pupils and the following curriculum document has been put together with significant consideration for the above documents.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3</a:t>
            </a:fld>
            <a:endParaRPr lang="en-GB"/>
          </a:p>
        </p:txBody>
      </p:sp>
    </p:spTree>
    <p:extLst>
      <p:ext uri="{BB962C8B-B14F-4D97-AF65-F5344CB8AC3E}">
        <p14:creationId xmlns:p14="http://schemas.microsoft.com/office/powerpoint/2010/main" val="538196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a:t>
            </a:r>
            <a:r>
              <a:rPr lang="en-GB" baseline="0" dirty="0" smtClean="0"/>
              <a:t> what will RSHE look like here at Uplands? </a:t>
            </a:r>
          </a:p>
          <a:p>
            <a:r>
              <a:rPr lang="en-GB" baseline="0" dirty="0" smtClean="0"/>
              <a:t>We have decided to use a highly recommended programme of work from the PSHE Association. This is widely used by many schools across Hampshire and across the UK and is recommended by the </a:t>
            </a:r>
            <a:r>
              <a:rPr lang="en-GB" baseline="0" dirty="0" err="1" smtClean="0"/>
              <a:t>DfE</a:t>
            </a:r>
            <a:r>
              <a:rPr lang="en-GB" baseline="0" dirty="0" smtClean="0"/>
              <a:t>, as well as our local Hampshire advisors. We felt that this programme of study closely matched our values at Uplands, as well as offering the coverage required by the National Curriculum. </a:t>
            </a:r>
          </a:p>
          <a:p>
            <a:r>
              <a:rPr lang="en-GB" dirty="0" smtClean="0"/>
              <a:t>Our</a:t>
            </a:r>
            <a:r>
              <a:rPr lang="en-GB" baseline="0" dirty="0" smtClean="0"/>
              <a:t> teaching across the primary phase can be categorised under three subheadings, which remain the same throughout KS1 and KS2. Throughout each year, we will teach units focused on Relationships, Living in the Wider World and Health and Wellbeing. We will look at what these cover as the presentation continues. </a:t>
            </a:r>
          </a:p>
          <a:p>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4</a:t>
            </a:fld>
            <a:endParaRPr lang="en-GB"/>
          </a:p>
        </p:txBody>
      </p:sp>
    </p:spTree>
    <p:extLst>
      <p:ext uri="{BB962C8B-B14F-4D97-AF65-F5344CB8AC3E}">
        <p14:creationId xmlns:p14="http://schemas.microsoft.com/office/powerpoint/2010/main" val="2067988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primary focus of</a:t>
            </a:r>
            <a:r>
              <a:rPr lang="en-GB" baseline="0" dirty="0" smtClean="0"/>
              <a:t> our relationships teaching looks at the fundamental building bricks and characteristics of positive relationships; we explore in particular friendships, family relationships and relationships with other children and adults. </a:t>
            </a:r>
          </a:p>
          <a:p>
            <a:r>
              <a:rPr lang="en-GB" dirty="0" smtClean="0"/>
              <a:t>In</a:t>
            </a:r>
            <a:r>
              <a:rPr lang="en-GB" baseline="0" dirty="0" smtClean="0"/>
              <a:t> Early Years and KS1, this starts with teaching about what a relationship is; what friendship is, what family means and who the people are who can support them. As children progress through the school, we teach children to take turns, treat each other with kindness, consideration and respect; we explore the importance of honesty and truthfulness, permission seeking and giving, and the concept of personal privacy. We support children in establishing personal space and boundaries – how to show respect and recognise the difference between appropriate and inappropriate contact. (This forms the foundation of understanding about consent – which is taught further down the line at secondary). </a:t>
            </a:r>
          </a:p>
          <a:p>
            <a:r>
              <a:rPr lang="en-GB" baseline="0" dirty="0" smtClean="0"/>
              <a:t>Respect for others is taught in an age appropriate way; we teach it through understanding our own and others’ boundaries through play, and through negotiations about space, toys, books, resources etc. </a:t>
            </a:r>
          </a:p>
          <a:p>
            <a:r>
              <a:rPr lang="en-GB" dirty="0" smtClean="0"/>
              <a:t>The</a:t>
            </a:r>
            <a:r>
              <a:rPr lang="en-GB" baseline="0" dirty="0" smtClean="0"/>
              <a:t> features and characteristics of healthy friendships, family relationships and other relationships our young people will encounter are referred to explicitly throughout our teaching. By discussing them within a range of contexts supports our children in developing a strong, early understanding of the types of relationships that are likely to lead to happiness and security. This helps them also to recognise any less positive relationships if they encounter them. These principles of positive relationships also apply online; we are aware that as our children move through primary school, many are already accessing the internet. This is where our PDL curriculum and our Computing curriculum work seamlessly together to address online safety and appropriate behaviour online (in a way that is relevant to our pupils’ lives). </a:t>
            </a:r>
          </a:p>
          <a:p>
            <a:r>
              <a:rPr lang="en-GB" baseline="0" dirty="0" smtClean="0"/>
              <a:t>We are proud of the way our staff know our children and know our families. We want to reflect a range of family backgrounds within our teaching ( for example, single parent </a:t>
            </a:r>
            <a:r>
              <a:rPr lang="en-GB" baseline="0" dirty="0" err="1" smtClean="0"/>
              <a:t>familes</a:t>
            </a:r>
            <a:r>
              <a:rPr lang="en-GB" baseline="0" dirty="0" smtClean="0"/>
              <a:t>, LGBT parents, families headed by grandparents, looked after and adoptive parents amongst many others.) Our teaching sensitively reflects the fact that some of our children have very different home circumstances and they also may have a very different structure of support around them. </a:t>
            </a:r>
          </a:p>
          <a:p>
            <a:r>
              <a:rPr lang="en-GB" dirty="0" smtClean="0"/>
              <a:t>Our</a:t>
            </a:r>
            <a:r>
              <a:rPr lang="en-GB" baseline="0" dirty="0" smtClean="0"/>
              <a:t> relationships teaching also enables children to develop personal attributes such as honesty, integrity, courage, kindness, trustworthiness and a sense of justice whilst understanding the importance of self-respect and self-worth. It gives us an opportunity to enable pupils to understand how friendships can support mental wellbeing. </a:t>
            </a:r>
          </a:p>
          <a:p>
            <a:r>
              <a:rPr lang="en-GB" baseline="0" dirty="0" smtClean="0"/>
              <a:t>Through our Relationships Education, we teach our children the knowledge they need to recognise and report abuse (including emotional, physical and sexual abuse) in an age appropriate way.  We support children in recognising boundaries within friendships and families and how to report concerns and seek advice if they need. </a:t>
            </a:r>
          </a:p>
        </p:txBody>
      </p:sp>
      <p:sp>
        <p:nvSpPr>
          <p:cNvPr id="4" name="Slide Number Placeholder 3"/>
          <p:cNvSpPr>
            <a:spLocks noGrp="1"/>
          </p:cNvSpPr>
          <p:nvPr>
            <p:ph type="sldNum" sz="quarter" idx="10"/>
          </p:nvPr>
        </p:nvSpPr>
        <p:spPr/>
        <p:txBody>
          <a:bodyPr/>
          <a:lstStyle/>
          <a:p>
            <a:fld id="{90D54CD8-1289-47CF-AE51-B38875DBE9F2}" type="slidenum">
              <a:rPr lang="en-GB" smtClean="0"/>
              <a:t>5</a:t>
            </a:fld>
            <a:endParaRPr lang="en-GB"/>
          </a:p>
        </p:txBody>
      </p:sp>
    </p:spTree>
    <p:extLst>
      <p:ext uri="{BB962C8B-B14F-4D97-AF65-F5344CB8AC3E}">
        <p14:creationId xmlns:p14="http://schemas.microsoft.com/office/powerpoint/2010/main" val="3543729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want our</a:t>
            </a:r>
            <a:r>
              <a:rPr lang="en-GB" baseline="0" dirty="0" smtClean="0"/>
              <a:t> pupils to leave us with a confident understanding of the wider world and how to be happy and successful within it. </a:t>
            </a:r>
          </a:p>
          <a:p>
            <a:r>
              <a:rPr lang="en-GB" baseline="0" dirty="0" smtClean="0"/>
              <a:t>Our teaching about the wider world covers what it means to be part of a community and places valuing diversity at its core. In KS1 we look at being a part of a group, such as our classes, school and extra-curricular clubs and groups. We look at different roles and responsibilities within these group. In KS2 we explore the value of rules and laws, as well as discussing human rights and the freedoms and responsibilities we have in the UK. Throughout all of our teaching about the community we look at things that are the same and things that are different within our community. In Year 5/6 we explore stereotypes and we consider how discrimination can be challenged. Throughout the primary phase, we look at caring for our environment.  </a:t>
            </a:r>
          </a:p>
          <a:p>
            <a:r>
              <a:rPr lang="en-GB" baseline="0" dirty="0" smtClean="0"/>
              <a:t>We look at digital media and resilience where children learn about using digital devices safely and begin to consider the safety and protection of data. As children progress through the school, they deepen their understanding of the internet and the different ways it is used. </a:t>
            </a:r>
          </a:p>
          <a:p>
            <a:r>
              <a:rPr lang="en-GB" baseline="0" dirty="0" smtClean="0"/>
              <a:t>We also look at money and work beyond school. This starts in KS1 where we introduce the idea of money – we look at what money is and discuss looking after money. We also consider personal interests and start to make connections to jobs within the community. As we move into KS2 we look at making decisions about money and expand our understanding of a range of jobs. Children start to explore job stereotypes and how we can challenge these stereotypes.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6</a:t>
            </a:fld>
            <a:endParaRPr lang="en-GB"/>
          </a:p>
        </p:txBody>
      </p:sp>
    </p:spTree>
    <p:extLst>
      <p:ext uri="{BB962C8B-B14F-4D97-AF65-F5344CB8AC3E}">
        <p14:creationId xmlns:p14="http://schemas.microsoft.com/office/powerpoint/2010/main" val="1206462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a:t>
            </a:r>
            <a:r>
              <a:rPr lang="en-GB" baseline="0" dirty="0" smtClean="0"/>
              <a:t> focus on teaching the characteristics of good physical and mental wellbeing. We recognise and teach that mental wellbeing is a normal part of every day life, just as physical health is. </a:t>
            </a:r>
          </a:p>
          <a:p>
            <a:r>
              <a:rPr lang="en-GB" baseline="0" dirty="0" smtClean="0"/>
              <a:t>In EYFS and KS1 we start to explore the benefits and importance of daily exercise, good nutrition and sufficient sleep – giving pupils the language and knowledge to understand the normal range of emotions that everyone experiences. This supports children in articulating how they are feeling and use language to talk about their bodies, health and emotions. As we progress through the school, children learn about ways to protect and support their own, and others’, health and wellbeing – including personal hygiene, prevention of health and wellbeing problems and basic first aid. </a:t>
            </a:r>
          </a:p>
          <a:p>
            <a:r>
              <a:rPr lang="en-GB" dirty="0" smtClean="0"/>
              <a:t>Throughout</a:t>
            </a:r>
            <a:r>
              <a:rPr lang="en-GB" baseline="0" dirty="0" smtClean="0"/>
              <a:t> the year groups we explore the benefits of hobbies, interests and participation in our own communities. We explore how opportunities to spend time with others, including in organised and structured activities (such as sports clubs, scouting, guiding </a:t>
            </a:r>
            <a:r>
              <a:rPr lang="en-GB" baseline="0" dirty="0" err="1" smtClean="0"/>
              <a:t>etc</a:t>
            </a:r>
            <a:r>
              <a:rPr lang="en-GB" baseline="0" dirty="0" smtClean="0"/>
              <a:t>) are beneficial to our health and wellbeing. </a:t>
            </a:r>
          </a:p>
          <a:p>
            <a:r>
              <a:rPr lang="en-GB" baseline="0" dirty="0" smtClean="0"/>
              <a:t>In KS2 pupils are taught about the benefits of spending limited time online and about the risks of excessive use of electronic devices. In Year 5/6 we also look at why social media and games have age restrictions and we equip pupils to manage common online difficulties. </a:t>
            </a:r>
          </a:p>
          <a:p>
            <a:r>
              <a:rPr lang="en-GB" baseline="0" dirty="0" smtClean="0"/>
              <a:t>APPENDIX B – curriculum on what pupils need to know </a:t>
            </a:r>
            <a:r>
              <a:rPr lang="en-GB" b="1" baseline="0" dirty="0" smtClean="0"/>
              <a:t>by the end of primary school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7</a:t>
            </a:fld>
            <a:endParaRPr lang="en-GB"/>
          </a:p>
        </p:txBody>
      </p:sp>
    </p:spTree>
    <p:extLst>
      <p:ext uri="{BB962C8B-B14F-4D97-AF65-F5344CB8AC3E}">
        <p14:creationId xmlns:p14="http://schemas.microsoft.com/office/powerpoint/2010/main" val="9939427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document is available on our school website</a:t>
            </a:r>
            <a:r>
              <a:rPr lang="en-GB" baseline="0" dirty="0" smtClean="0"/>
              <a:t> and details what will be covered in each year group. </a:t>
            </a:r>
            <a:r>
              <a:rPr lang="en-GB" dirty="0" smtClean="0"/>
              <a:t>We</a:t>
            </a:r>
            <a:r>
              <a:rPr lang="en-GB" baseline="0" dirty="0" smtClean="0"/>
              <a:t> would like to share the long term curriculum map with you so that families at home are well informed and aware of what we are teaching in school. As a vertically grouped school, we have mapped out the units to follow our 2 year rotation plans. We acknowledge that some units, such as our SRE units, are more age sensitive, so these will continue to be taught in separate year groups at the appropriate time. We recognise that within our school community, all of our children are different; they have different backgrounds and different experiences of some of the above topics. Topics will always be covered in a sensitive manner and parents are always welcome to raise any individual concerns with their child’s class teacher.</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8</a:t>
            </a:fld>
            <a:endParaRPr lang="en-GB"/>
          </a:p>
        </p:txBody>
      </p:sp>
    </p:spTree>
    <p:extLst>
      <p:ext uri="{BB962C8B-B14F-4D97-AF65-F5344CB8AC3E}">
        <p14:creationId xmlns:p14="http://schemas.microsoft.com/office/powerpoint/2010/main" val="14226367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Sex</a:t>
            </a:r>
            <a:r>
              <a:rPr lang="en-GB" baseline="0" dirty="0" smtClean="0"/>
              <a:t> education forms part of the Health Education part of RSHE and runs parallel to our statutory science curriculum. Our sex education content will not be changing and we will continue to keep parents well informed in advance of the content that is taught. Sex Education at Uplands will always be age appropriate and based on the needs of our pupils. It will be progressive and support children as they grow and mature and it will always be inclusive for all pupils. SRE will always be delivered by trained staff within a safe environment – for some sessions we will separate the children into their respective year groups and may carry out some sessions where boys and girls are taught separately. Our SRE units are designed to prepare children adequately for puberty at an appropriate time, as well as preparing our children for later adult life. Fundamentally, our SRE teaching complements all of our units promoting positive relationships alongside safe and healthy living. There will be separate parent information sessions in advance of all sex education teaching in the relevant KS2 year groups. </a:t>
            </a:r>
          </a:p>
          <a:p>
            <a:r>
              <a:rPr lang="en-GB" baseline="0" dirty="0" smtClean="0"/>
              <a:t>Topics covered that are related to the Science National Curriculum are statutory and not optional to teach.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9</a:t>
            </a:fld>
            <a:endParaRPr lang="en-GB"/>
          </a:p>
        </p:txBody>
      </p:sp>
    </p:spTree>
    <p:extLst>
      <p:ext uri="{BB962C8B-B14F-4D97-AF65-F5344CB8AC3E}">
        <p14:creationId xmlns:p14="http://schemas.microsoft.com/office/powerpoint/2010/main" val="42442485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following slides outline any</a:t>
            </a:r>
            <a:r>
              <a:rPr lang="en-GB" baseline="0" dirty="0" smtClean="0"/>
              <a:t> units that will be covered as part of the statutory science curriculum </a:t>
            </a:r>
          </a:p>
          <a:p>
            <a:r>
              <a:rPr lang="en-GB" dirty="0" smtClean="0"/>
              <a:t>In KS1,</a:t>
            </a:r>
            <a:r>
              <a:rPr lang="en-GB" baseline="0" dirty="0" smtClean="0"/>
              <a:t> the science curriculum requires the following objectives to be taught. </a:t>
            </a:r>
          </a:p>
          <a:p>
            <a:r>
              <a:rPr lang="en-GB" baseline="0" dirty="0" smtClean="0"/>
              <a:t>IN Year 3/4 there are no objectives linked to puberty or reproduction on the science curriculum</a:t>
            </a:r>
          </a:p>
          <a:p>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10</a:t>
            </a:fld>
            <a:endParaRPr lang="en-GB"/>
          </a:p>
        </p:txBody>
      </p:sp>
    </p:spTree>
    <p:extLst>
      <p:ext uri="{BB962C8B-B14F-4D97-AF65-F5344CB8AC3E}">
        <p14:creationId xmlns:p14="http://schemas.microsoft.com/office/powerpoint/2010/main" val="429682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Year 5/6</a:t>
            </a:r>
            <a:r>
              <a:rPr lang="en-GB" baseline="0" dirty="0" smtClean="0"/>
              <a:t> the science curriculum requires the following objectives to be taught.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11</a:t>
            </a:fld>
            <a:endParaRPr lang="en-GB"/>
          </a:p>
        </p:txBody>
      </p:sp>
    </p:spTree>
    <p:extLst>
      <p:ext uri="{BB962C8B-B14F-4D97-AF65-F5344CB8AC3E}">
        <p14:creationId xmlns:p14="http://schemas.microsoft.com/office/powerpoint/2010/main" val="1685097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13</a:t>
            </a:fld>
            <a:endParaRPr lang="en-GB"/>
          </a:p>
        </p:txBody>
      </p:sp>
    </p:spTree>
    <p:extLst>
      <p:ext uri="{BB962C8B-B14F-4D97-AF65-F5344CB8AC3E}">
        <p14:creationId xmlns:p14="http://schemas.microsoft.com/office/powerpoint/2010/main" val="22379380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a:t>
            </a:r>
            <a:r>
              <a:rPr lang="en-GB" baseline="0" dirty="0" smtClean="0"/>
              <a:t> example of some of the Relationships objectives covered in Year 1/2 and the resources that support this planning.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14</a:t>
            </a:fld>
            <a:endParaRPr lang="en-GB"/>
          </a:p>
        </p:txBody>
      </p:sp>
    </p:spTree>
    <p:extLst>
      <p:ext uri="{BB962C8B-B14F-4D97-AF65-F5344CB8AC3E}">
        <p14:creationId xmlns:p14="http://schemas.microsoft.com/office/powerpoint/2010/main" val="3605066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 example of some of the units covered in Year 3/4 linked to Living in the Wider</a:t>
            </a:r>
            <a:r>
              <a:rPr lang="en-GB" baseline="0" dirty="0" smtClean="0"/>
              <a:t> World and their supporting resources.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15</a:t>
            </a:fld>
            <a:endParaRPr lang="en-GB"/>
          </a:p>
        </p:txBody>
      </p:sp>
    </p:spTree>
    <p:extLst>
      <p:ext uri="{BB962C8B-B14F-4D97-AF65-F5344CB8AC3E}">
        <p14:creationId xmlns:p14="http://schemas.microsoft.com/office/powerpoint/2010/main" val="32095840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unit covered in Year 5/6</a:t>
            </a:r>
            <a:r>
              <a:rPr lang="en-GB" baseline="0" dirty="0" smtClean="0"/>
              <a:t> about Health and Wellbeing with the attached resources. </a:t>
            </a:r>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16</a:t>
            </a:fld>
            <a:endParaRPr lang="en-GB"/>
          </a:p>
        </p:txBody>
      </p:sp>
    </p:spTree>
    <p:extLst>
      <p:ext uri="{BB962C8B-B14F-4D97-AF65-F5344CB8AC3E}">
        <p14:creationId xmlns:p14="http://schemas.microsoft.com/office/powerpoint/2010/main" val="292513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Thank you to all who responded</a:t>
            </a:r>
            <a:r>
              <a:rPr lang="en-GB" baseline="0" dirty="0" smtClean="0"/>
              <a:t> to our parent survey last half term. It was really useful to hear parents input and reflections and we hope to be able to address any concerns. We have put together an FAQ document to address some of the common concerns that arose. </a:t>
            </a:r>
          </a:p>
          <a:p>
            <a:r>
              <a:rPr lang="en-GB" baseline="0" dirty="0" smtClean="0"/>
              <a:t>We value the input and discussion of our parents and we remain in a period of consultation until the Easter holidays. Although the Relationships and Health curriculum is statutory,  your views and concerns will always be listened to. </a:t>
            </a:r>
          </a:p>
          <a:p>
            <a:endParaRPr lang="en-GB" dirty="0"/>
          </a:p>
        </p:txBody>
      </p:sp>
      <p:sp>
        <p:nvSpPr>
          <p:cNvPr id="4" name="Slide Number Placeholder 3"/>
          <p:cNvSpPr>
            <a:spLocks noGrp="1"/>
          </p:cNvSpPr>
          <p:nvPr>
            <p:ph type="sldNum" sz="quarter" idx="10"/>
          </p:nvPr>
        </p:nvSpPr>
        <p:spPr/>
        <p:txBody>
          <a:bodyPr/>
          <a:lstStyle/>
          <a:p>
            <a:fld id="{90D54CD8-1289-47CF-AE51-B38875DBE9F2}" type="slidenum">
              <a:rPr lang="en-GB" smtClean="0"/>
              <a:t>17</a:t>
            </a:fld>
            <a:endParaRPr lang="en-GB"/>
          </a:p>
        </p:txBody>
      </p:sp>
    </p:spTree>
    <p:extLst>
      <p:ext uri="{BB962C8B-B14F-4D97-AF65-F5344CB8AC3E}">
        <p14:creationId xmlns:p14="http://schemas.microsoft.com/office/powerpoint/2010/main" val="3356235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F3D2AAA-762D-41C9-B11F-D2F07A8CB712}" type="datetimeFigureOut">
              <a:rPr lang="en-GB" smtClean="0"/>
              <a:t>08/02/2021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2424983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F3D2AAA-762D-41C9-B11F-D2F07A8CB712}" type="datetimeFigureOut">
              <a:rPr lang="en-GB" smtClean="0"/>
              <a:t>08/02/2021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560307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F3D2AAA-762D-41C9-B11F-D2F07A8CB712}" type="datetimeFigureOut">
              <a:rPr lang="en-GB" smtClean="0"/>
              <a:t>08/02/2021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2530636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F3D2AAA-762D-41C9-B11F-D2F07A8CB712}" type="datetimeFigureOut">
              <a:rPr lang="en-GB" smtClean="0"/>
              <a:t>08/02/2021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2699013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F3D2AAA-762D-41C9-B11F-D2F07A8CB712}" type="datetimeFigureOut">
              <a:rPr lang="en-GB" smtClean="0"/>
              <a:t>08/02/2021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603854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F3D2AAA-762D-41C9-B11F-D2F07A8CB712}" type="datetimeFigureOut">
              <a:rPr lang="en-GB" smtClean="0"/>
              <a:t>08/02/2021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4209645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3D2AAA-762D-41C9-B11F-D2F07A8CB712}" type="datetimeFigureOut">
              <a:rPr lang="en-GB" smtClean="0"/>
              <a:t>08/02/2021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3286073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F3D2AAA-762D-41C9-B11F-D2F07A8CB712}" type="datetimeFigureOut">
              <a:rPr lang="en-GB" smtClean="0"/>
              <a:t>08/02/2021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2909044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F3D2AAA-762D-41C9-B11F-D2F07A8CB712}" type="datetimeFigureOut">
              <a:rPr lang="en-GB" smtClean="0"/>
              <a:t>08/02/2021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3389537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F3D2AAA-762D-41C9-B11F-D2F07A8CB712}" type="datetimeFigureOut">
              <a:rPr lang="en-GB" smtClean="0"/>
              <a:t>08/02/2021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333071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F3D2AAA-762D-41C9-B11F-D2F07A8CB712}" type="datetimeFigureOut">
              <a:rPr lang="en-GB" smtClean="0"/>
              <a:t>08/02/2021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56E309-E1CB-4E2C-89D7-2AB8AC27AAE8}" type="slidenum">
              <a:rPr lang="en-GB" smtClean="0"/>
              <a:t>‹#›</a:t>
            </a:fld>
            <a:endParaRPr lang="en-GB"/>
          </a:p>
        </p:txBody>
      </p:sp>
    </p:spTree>
    <p:extLst>
      <p:ext uri="{BB962C8B-B14F-4D97-AF65-F5344CB8AC3E}">
        <p14:creationId xmlns:p14="http://schemas.microsoft.com/office/powerpoint/2010/main" val="2328166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D2AAA-762D-41C9-B11F-D2F07A8CB712}" type="datetimeFigureOut">
              <a:rPr lang="en-GB" smtClean="0"/>
              <a:t>08/02/2021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56E309-E1CB-4E2C-89D7-2AB8AC27AAE8}" type="slidenum">
              <a:rPr lang="en-GB" smtClean="0"/>
              <a:t>‹#›</a:t>
            </a:fld>
            <a:endParaRPr lang="en-GB"/>
          </a:p>
        </p:txBody>
      </p:sp>
    </p:spTree>
    <p:extLst>
      <p:ext uri="{BB962C8B-B14F-4D97-AF65-F5344CB8AC3E}">
        <p14:creationId xmlns:p14="http://schemas.microsoft.com/office/powerpoint/2010/main" val="22633541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hyperlink" Target="https://www.pshe-association.org.uk/curriculum-and-resources" TargetMode="Externa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png"/><Relationship Id="rId5" Type="http://schemas.openxmlformats.org/officeDocument/2006/relationships/hyperlink" Target="mailto:adminoffice@uplands.hants.sch.uk" TargetMode="External"/><Relationship Id="rId4"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3663" y="2004679"/>
            <a:ext cx="7138738" cy="1035050"/>
          </a:xfrm>
        </p:spPr>
        <p:txBody>
          <a:bodyPr>
            <a:noAutofit/>
          </a:bodyPr>
          <a:lstStyle/>
          <a:p>
            <a:pPr algn="l"/>
            <a:r>
              <a:rPr lang="en-GB" sz="8800" b="1" u="sng" dirty="0" smtClean="0"/>
              <a:t>Uplands Primary School </a:t>
            </a:r>
            <a:endParaRPr lang="en-GB" sz="8800" b="1" u="sng" dirty="0"/>
          </a:p>
        </p:txBody>
      </p:sp>
      <p:sp>
        <p:nvSpPr>
          <p:cNvPr id="3" name="Subtitle 2"/>
          <p:cNvSpPr>
            <a:spLocks noGrp="1"/>
          </p:cNvSpPr>
          <p:nvPr>
            <p:ph type="subTitle" idx="1"/>
          </p:nvPr>
        </p:nvSpPr>
        <p:spPr>
          <a:xfrm>
            <a:off x="1524000" y="3602037"/>
            <a:ext cx="9144000" cy="2333541"/>
          </a:xfrm>
        </p:spPr>
        <p:txBody>
          <a:bodyPr>
            <a:normAutofit/>
          </a:bodyPr>
          <a:lstStyle/>
          <a:p>
            <a:r>
              <a:rPr lang="en-GB" sz="4800" dirty="0" smtClean="0"/>
              <a:t>RSHE (Relationships, Sex and Health Education) </a:t>
            </a:r>
          </a:p>
          <a:p>
            <a:r>
              <a:rPr lang="en-GB" sz="4800" dirty="0" smtClean="0"/>
              <a:t>Updates to the Curriculum </a:t>
            </a:r>
            <a:endParaRPr lang="en-GB" sz="4800"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26963" y="537745"/>
            <a:ext cx="2501984" cy="2501984"/>
          </a:xfrm>
          <a:prstGeom prst="rect">
            <a:avLst/>
          </a:prstGeom>
        </p:spPr>
      </p:pic>
      <p:pic>
        <p:nvPicPr>
          <p:cNvPr id="5"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230852" y="4901697"/>
            <a:ext cx="1596189" cy="1596189"/>
          </a:xfrm>
          <a:prstGeom prst="rect">
            <a:avLst/>
          </a:prstGeom>
        </p:spPr>
      </p:pic>
    </p:spTree>
    <p:extLst>
      <p:ext uri="{BB962C8B-B14F-4D97-AF65-F5344CB8AC3E}">
        <p14:creationId xmlns:p14="http://schemas.microsoft.com/office/powerpoint/2010/main" val="422841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87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247" y="109120"/>
            <a:ext cx="11241505" cy="1325563"/>
          </a:xfrm>
        </p:spPr>
        <p:txBody>
          <a:bodyPr/>
          <a:lstStyle/>
          <a:p>
            <a:r>
              <a:rPr lang="en-GB" b="1" u="sng" dirty="0" smtClean="0"/>
              <a:t>Why do our children need an RSHE curriculum? </a:t>
            </a:r>
            <a:endParaRPr lang="en-GB" b="1" u="sng" dirty="0"/>
          </a:p>
        </p:txBody>
      </p:sp>
      <p:sp>
        <p:nvSpPr>
          <p:cNvPr id="3" name="Content Placeholder 2"/>
          <p:cNvSpPr>
            <a:spLocks noGrp="1"/>
          </p:cNvSpPr>
          <p:nvPr>
            <p:ph idx="1"/>
          </p:nvPr>
        </p:nvSpPr>
        <p:spPr/>
        <p:txBody>
          <a:bodyPr/>
          <a:lstStyle/>
          <a:p>
            <a:r>
              <a:rPr lang="en-GB" dirty="0" smtClean="0"/>
              <a:t>We want to prepare our children for a happy and successful life beyond the classroom. </a:t>
            </a:r>
          </a:p>
          <a:p>
            <a:r>
              <a:rPr lang="en-GB" dirty="0" smtClean="0"/>
              <a:t>We want to give children the building blocks to understand healthy, respectful relationships (focused on family and friendships) </a:t>
            </a:r>
          </a:p>
          <a:p>
            <a:r>
              <a:rPr lang="en-GB" dirty="0" smtClean="0"/>
              <a:t>Our children’s happiness is a priority – teaching them about living a healthy and happy life will support children in looking after their own wellbeing and knowing how to seek support and help if they need it. </a:t>
            </a:r>
          </a:p>
          <a:p>
            <a:r>
              <a:rPr lang="en-GB" dirty="0" smtClean="0"/>
              <a:t>It supports our Uplands’ values of kindness, creativity, resilience and respect and promotes living a happy, successful life within the community. </a:t>
            </a:r>
            <a:endParaRPr lang="en-GB" dirty="0"/>
          </a:p>
        </p:txBody>
      </p:sp>
      <p:pic>
        <p:nvPicPr>
          <p:cNvPr id="4"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63200" y="5285874"/>
            <a:ext cx="1572126" cy="1572126"/>
          </a:xfrm>
          <a:prstGeom prst="rect">
            <a:avLst/>
          </a:prstGeom>
        </p:spPr>
      </p:pic>
    </p:spTree>
    <p:extLst>
      <p:ext uri="{BB962C8B-B14F-4D97-AF65-F5344CB8AC3E}">
        <p14:creationId xmlns:p14="http://schemas.microsoft.com/office/powerpoint/2010/main" val="427806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3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547" y="365126"/>
            <a:ext cx="11145253" cy="773864"/>
          </a:xfrm>
        </p:spPr>
        <p:txBody>
          <a:bodyPr/>
          <a:lstStyle/>
          <a:p>
            <a:r>
              <a:rPr lang="en-GB" b="1" u="sng" dirty="0" smtClean="0"/>
              <a:t>Legal documentation and supporting documents</a:t>
            </a:r>
            <a:endParaRPr lang="en-GB" b="1" u="sng" dirty="0"/>
          </a:p>
        </p:txBody>
      </p:sp>
      <p:sp>
        <p:nvSpPr>
          <p:cNvPr id="3" name="Content Placeholder 2"/>
          <p:cNvSpPr>
            <a:spLocks noGrp="1"/>
          </p:cNvSpPr>
          <p:nvPr>
            <p:ph idx="1"/>
          </p:nvPr>
        </p:nvSpPr>
        <p:spPr/>
        <p:txBody>
          <a:bodyPr>
            <a:normAutofit fontScale="92500"/>
          </a:bodyPr>
          <a:lstStyle/>
          <a:p>
            <a:pPr marL="0" indent="0">
              <a:buNone/>
            </a:pPr>
            <a:r>
              <a:rPr lang="en-GB" b="1" dirty="0" smtClean="0"/>
              <a:t>Schools must comply with the below – </a:t>
            </a:r>
          </a:p>
          <a:p>
            <a:r>
              <a:rPr lang="en-US" dirty="0" smtClean="0"/>
              <a:t>The Equalities Act 2010 </a:t>
            </a:r>
          </a:p>
          <a:p>
            <a:r>
              <a:rPr lang="en-US" dirty="0" smtClean="0"/>
              <a:t>Keeping Children Safe in Education (Safeguarding) </a:t>
            </a:r>
          </a:p>
          <a:p>
            <a:r>
              <a:rPr lang="en-US" dirty="0" smtClean="0"/>
              <a:t>Statutory Guidance: Relationship, Health and Sex Education (June 2019) </a:t>
            </a:r>
          </a:p>
          <a:p>
            <a:r>
              <a:rPr lang="en-US" dirty="0" smtClean="0"/>
              <a:t>OFSTED Guidance. </a:t>
            </a:r>
          </a:p>
          <a:p>
            <a:r>
              <a:rPr lang="en-US" dirty="0" smtClean="0"/>
              <a:t>Green Paper: Mental Health and Wellbeing.</a:t>
            </a:r>
          </a:p>
          <a:p>
            <a:r>
              <a:rPr lang="en-US" dirty="0" smtClean="0"/>
              <a:t>British Values: Democracy, Mutual Respect, Rule of Law, Individual Liberty, Tolerance of others </a:t>
            </a:r>
          </a:p>
          <a:p>
            <a:r>
              <a:rPr lang="en-US" dirty="0" smtClean="0"/>
              <a:t>National Curriculum: Science</a:t>
            </a:r>
            <a:endParaRPr lang="en-GB" dirty="0"/>
          </a:p>
        </p:txBody>
      </p:sp>
      <p:pic>
        <p:nvPicPr>
          <p:cNvPr id="4" name="Slid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475495" y="5141495"/>
            <a:ext cx="1716505" cy="1716505"/>
          </a:xfrm>
          <a:prstGeom prst="rect">
            <a:avLst/>
          </a:prstGeom>
        </p:spPr>
      </p:pic>
    </p:spTree>
    <p:extLst>
      <p:ext uri="{BB962C8B-B14F-4D97-AF65-F5344CB8AC3E}">
        <p14:creationId xmlns:p14="http://schemas.microsoft.com/office/powerpoint/2010/main" val="47858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7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493"/>
            <a:ext cx="10515600" cy="838033"/>
          </a:xfrm>
        </p:spPr>
        <p:txBody>
          <a:bodyPr/>
          <a:lstStyle/>
          <a:p>
            <a:r>
              <a:rPr lang="en-GB" b="1" u="sng" dirty="0" smtClean="0"/>
              <a:t>Our curriculum here at Uplands </a:t>
            </a:r>
            <a:endParaRPr lang="en-GB" b="1" u="sng" dirty="0"/>
          </a:p>
        </p:txBody>
      </p:sp>
      <p:sp>
        <p:nvSpPr>
          <p:cNvPr id="3" name="Content Placeholder 2"/>
          <p:cNvSpPr>
            <a:spLocks noGrp="1"/>
          </p:cNvSpPr>
          <p:nvPr>
            <p:ph idx="1"/>
          </p:nvPr>
        </p:nvSpPr>
        <p:spPr>
          <a:xfrm>
            <a:off x="838200" y="1424572"/>
            <a:ext cx="10515600" cy="4351338"/>
          </a:xfrm>
        </p:spPr>
        <p:txBody>
          <a:bodyPr>
            <a:normAutofit/>
          </a:bodyPr>
          <a:lstStyle/>
          <a:p>
            <a:r>
              <a:rPr lang="en-GB" dirty="0" smtClean="0"/>
              <a:t>We follow the Government recommended scheme of work provided by the PSHE Association.</a:t>
            </a:r>
          </a:p>
          <a:p>
            <a:r>
              <a:rPr lang="en-GB" dirty="0" smtClean="0"/>
              <a:t>You can read through the guidance, schemes of work and resources on their website: </a:t>
            </a:r>
            <a:r>
              <a:rPr lang="en-GB" dirty="0" smtClean="0">
                <a:hlinkClick r:id="rId5"/>
              </a:rPr>
              <a:t>https://www.pshe-association.org.uk/curriculum-and-resources</a:t>
            </a:r>
            <a:r>
              <a:rPr lang="en-GB" dirty="0" smtClean="0"/>
              <a:t> </a:t>
            </a:r>
          </a:p>
          <a:p>
            <a:r>
              <a:rPr lang="en-GB" dirty="0" smtClean="0"/>
              <a:t>Following this scheme, we have separated our teaching into 3 categories: </a:t>
            </a:r>
          </a:p>
        </p:txBody>
      </p:sp>
      <p:sp>
        <p:nvSpPr>
          <p:cNvPr id="4" name="Rounded Rectangle 3"/>
          <p:cNvSpPr/>
          <p:nvPr/>
        </p:nvSpPr>
        <p:spPr>
          <a:xfrm>
            <a:off x="529389" y="4876800"/>
            <a:ext cx="3525253" cy="1187116"/>
          </a:xfrm>
          <a:prstGeom prst="round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GB" sz="3200" dirty="0" smtClean="0"/>
              <a:t>Relationships</a:t>
            </a:r>
            <a:endParaRPr lang="en-GB" sz="3200" dirty="0"/>
          </a:p>
        </p:txBody>
      </p:sp>
      <p:sp>
        <p:nvSpPr>
          <p:cNvPr id="5" name="Rounded Rectangle 4"/>
          <p:cNvSpPr/>
          <p:nvPr/>
        </p:nvSpPr>
        <p:spPr>
          <a:xfrm>
            <a:off x="4178968" y="4876800"/>
            <a:ext cx="3525253" cy="11871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Living in the Wider World</a:t>
            </a:r>
            <a:endParaRPr lang="en-GB" sz="3200" dirty="0"/>
          </a:p>
        </p:txBody>
      </p:sp>
      <p:sp>
        <p:nvSpPr>
          <p:cNvPr id="6" name="Rounded Rectangle 5"/>
          <p:cNvSpPr/>
          <p:nvPr/>
        </p:nvSpPr>
        <p:spPr>
          <a:xfrm>
            <a:off x="7828547" y="4876800"/>
            <a:ext cx="3525253" cy="1187116"/>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smtClean="0"/>
              <a:t>Health and Wellbeing</a:t>
            </a:r>
            <a:endParaRPr lang="en-GB" sz="3200" dirty="0"/>
          </a:p>
        </p:txBody>
      </p:sp>
      <p:pic>
        <p:nvPicPr>
          <p:cNvPr id="7"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51957" y="26485"/>
            <a:ext cx="1403685" cy="1403685"/>
          </a:xfrm>
          <a:prstGeom prst="rect">
            <a:avLst/>
          </a:prstGeom>
        </p:spPr>
      </p:pic>
    </p:spTree>
    <p:extLst>
      <p:ext uri="{BB962C8B-B14F-4D97-AF65-F5344CB8AC3E}">
        <p14:creationId xmlns:p14="http://schemas.microsoft.com/office/powerpoint/2010/main" val="3160088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7562"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811" y="147136"/>
            <a:ext cx="10515600" cy="1325563"/>
          </a:xfrm>
        </p:spPr>
        <p:txBody>
          <a:bodyPr/>
          <a:lstStyle/>
          <a:p>
            <a:r>
              <a:rPr lang="en-GB" b="1" u="sng" dirty="0" smtClean="0"/>
              <a:t>Relationships</a:t>
            </a:r>
            <a:r>
              <a:rPr lang="en-GB" dirty="0" smtClean="0"/>
              <a:t> </a:t>
            </a:r>
            <a:endParaRPr lang="en-GB" dirty="0"/>
          </a:p>
        </p:txBody>
      </p:sp>
      <p:sp>
        <p:nvSpPr>
          <p:cNvPr id="3" name="Content Placeholder 2"/>
          <p:cNvSpPr>
            <a:spLocks noGrp="1"/>
          </p:cNvSpPr>
          <p:nvPr>
            <p:ph idx="1"/>
          </p:nvPr>
        </p:nvSpPr>
        <p:spPr>
          <a:xfrm>
            <a:off x="308811" y="1472699"/>
            <a:ext cx="11658600" cy="5120606"/>
          </a:xfrm>
        </p:spPr>
        <p:txBody>
          <a:bodyPr>
            <a:normAutofit fontScale="92500" lnSpcReduction="10000"/>
          </a:bodyPr>
          <a:lstStyle/>
          <a:p>
            <a:r>
              <a:rPr lang="en-GB" dirty="0" smtClean="0"/>
              <a:t>The primary focus of our relationships teaching looks at friendships, family relationships and relationships with other children and adults in a range of contexts. </a:t>
            </a:r>
          </a:p>
          <a:p>
            <a:r>
              <a:rPr lang="en-GB" dirty="0" smtClean="0"/>
              <a:t>What is a relationship? What is a friendship? What does family mean? Who are the people who can help us?</a:t>
            </a:r>
          </a:p>
          <a:p>
            <a:r>
              <a:rPr lang="en-GB" dirty="0" smtClean="0"/>
              <a:t>Treating each other with kindness, respect and consideration. </a:t>
            </a:r>
          </a:p>
          <a:p>
            <a:r>
              <a:rPr lang="en-GB" dirty="0" smtClean="0"/>
              <a:t>Characteristics of a healthy friendship, family relationships </a:t>
            </a:r>
          </a:p>
          <a:p>
            <a:r>
              <a:rPr lang="en-GB" dirty="0" smtClean="0"/>
              <a:t>Relationships online </a:t>
            </a:r>
          </a:p>
          <a:p>
            <a:r>
              <a:rPr lang="en-GB" dirty="0" smtClean="0"/>
              <a:t>Children understand that there are a range of family backgrounds and children experience different home circumstances. </a:t>
            </a:r>
          </a:p>
          <a:p>
            <a:r>
              <a:rPr lang="en-GB" dirty="0" smtClean="0"/>
              <a:t>Develop a range of personal attributes that support the development of successful relationships with others. </a:t>
            </a:r>
          </a:p>
          <a:p>
            <a:r>
              <a:rPr lang="en-GB" dirty="0" smtClean="0"/>
              <a:t>How to recognise and report concerns or abuse and where, and when, to seek advice if needed. </a:t>
            </a:r>
            <a:endParaRPr lang="en-GB" dirty="0"/>
          </a:p>
        </p:txBody>
      </p:sp>
      <p:pic>
        <p:nvPicPr>
          <p:cNvPr id="4" name="Slide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443411" y="147136"/>
            <a:ext cx="1524000" cy="1524000"/>
          </a:xfrm>
          <a:prstGeom prst="rect">
            <a:avLst/>
          </a:prstGeom>
        </p:spPr>
      </p:pic>
    </p:spTree>
    <p:extLst>
      <p:ext uri="{BB962C8B-B14F-4D97-AF65-F5344CB8AC3E}">
        <p14:creationId xmlns:p14="http://schemas.microsoft.com/office/powerpoint/2010/main" val="2552211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56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Living in the Wider World </a:t>
            </a:r>
            <a:endParaRPr lang="en-GB" b="1" u="sng" dirty="0"/>
          </a:p>
        </p:txBody>
      </p:sp>
      <p:sp>
        <p:nvSpPr>
          <p:cNvPr id="3" name="Content Placeholder 2"/>
          <p:cNvSpPr>
            <a:spLocks noGrp="1"/>
          </p:cNvSpPr>
          <p:nvPr>
            <p:ph idx="1"/>
          </p:nvPr>
        </p:nvSpPr>
        <p:spPr/>
        <p:txBody>
          <a:bodyPr/>
          <a:lstStyle/>
          <a:p>
            <a:r>
              <a:rPr lang="en-GB" dirty="0" smtClean="0"/>
              <a:t>What does it mean to be part of the community? Children learn about different roles and responsibilities within societies and groups. </a:t>
            </a:r>
          </a:p>
          <a:p>
            <a:r>
              <a:rPr lang="en-GB" dirty="0" smtClean="0"/>
              <a:t>The value of rules and law. </a:t>
            </a:r>
          </a:p>
          <a:p>
            <a:r>
              <a:rPr lang="en-GB" dirty="0" smtClean="0"/>
              <a:t>Valuing diversity in the community. </a:t>
            </a:r>
          </a:p>
          <a:p>
            <a:r>
              <a:rPr lang="en-GB" dirty="0" smtClean="0"/>
              <a:t>Digital media – using devices safely, understanding the role of the internet and how it is used. </a:t>
            </a:r>
            <a:endParaRPr lang="en-GB" dirty="0"/>
          </a:p>
        </p:txBody>
      </p:sp>
      <p:pic>
        <p:nvPicPr>
          <p:cNvPr id="4" name="Slid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66946" y="5073315"/>
            <a:ext cx="1451811" cy="1451811"/>
          </a:xfrm>
          <a:prstGeom prst="rect">
            <a:avLst/>
          </a:prstGeom>
        </p:spPr>
      </p:pic>
    </p:spTree>
    <p:extLst>
      <p:ext uri="{BB962C8B-B14F-4D97-AF65-F5344CB8AC3E}">
        <p14:creationId xmlns:p14="http://schemas.microsoft.com/office/powerpoint/2010/main" val="1593961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9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Health and Wellbeing </a:t>
            </a:r>
            <a:endParaRPr lang="en-GB" b="1" u="sng" dirty="0"/>
          </a:p>
        </p:txBody>
      </p:sp>
      <p:sp>
        <p:nvSpPr>
          <p:cNvPr id="3" name="Content Placeholder 2"/>
          <p:cNvSpPr>
            <a:spLocks noGrp="1"/>
          </p:cNvSpPr>
          <p:nvPr>
            <p:ph idx="1"/>
          </p:nvPr>
        </p:nvSpPr>
        <p:spPr/>
        <p:txBody>
          <a:bodyPr/>
          <a:lstStyle/>
          <a:p>
            <a:r>
              <a:rPr lang="en-GB" dirty="0" smtClean="0"/>
              <a:t>The characteristics of good physical and mental wellbeing</a:t>
            </a:r>
          </a:p>
          <a:p>
            <a:r>
              <a:rPr lang="en-GB" dirty="0" smtClean="0"/>
              <a:t>The benefits and importance of exercise, nutrition and sleep. </a:t>
            </a:r>
          </a:p>
          <a:p>
            <a:r>
              <a:rPr lang="en-GB" dirty="0" smtClean="0"/>
              <a:t>Understanding and articulating a range of emotions</a:t>
            </a:r>
          </a:p>
          <a:p>
            <a:r>
              <a:rPr lang="en-GB" dirty="0" smtClean="0"/>
              <a:t>Personal hygiene </a:t>
            </a:r>
          </a:p>
          <a:p>
            <a:r>
              <a:rPr lang="en-GB" dirty="0" smtClean="0"/>
              <a:t>Basic first aid</a:t>
            </a:r>
          </a:p>
          <a:p>
            <a:r>
              <a:rPr lang="en-GB" dirty="0" smtClean="0"/>
              <a:t>Benefits on our health that come from socialising</a:t>
            </a:r>
          </a:p>
          <a:p>
            <a:r>
              <a:rPr lang="en-GB" dirty="0" smtClean="0"/>
              <a:t>The impact of the internet and electronic devices on our health and wellbeing. </a:t>
            </a:r>
            <a:endParaRPr lang="en-GB" dirty="0"/>
          </a:p>
        </p:txBody>
      </p:sp>
      <p:pic>
        <p:nvPicPr>
          <p:cNvPr id="4" name="Slide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33647" y="5217695"/>
            <a:ext cx="1640305" cy="1640305"/>
          </a:xfrm>
          <a:prstGeom prst="rect">
            <a:avLst/>
          </a:prstGeom>
        </p:spPr>
      </p:pic>
    </p:spTree>
    <p:extLst>
      <p:ext uri="{BB962C8B-B14F-4D97-AF65-F5344CB8AC3E}">
        <p14:creationId xmlns:p14="http://schemas.microsoft.com/office/powerpoint/2010/main" val="235878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52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5"/>
          <a:stretch>
            <a:fillRect/>
          </a:stretch>
        </p:blipFill>
        <p:spPr>
          <a:xfrm>
            <a:off x="0" y="15875"/>
            <a:ext cx="10810240" cy="6890671"/>
          </a:xfrm>
          <a:prstGeom prst="rect">
            <a:avLst/>
          </a:prstGeom>
        </p:spPr>
      </p:pic>
      <p:pic>
        <p:nvPicPr>
          <p:cNvPr id="5" name="Slide 8">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6"/>
          <a:stretch>
            <a:fillRect/>
          </a:stretch>
        </p:blipFill>
        <p:spPr>
          <a:xfrm>
            <a:off x="10758103" y="5165978"/>
            <a:ext cx="1740568" cy="1740568"/>
          </a:xfrm>
        </p:spPr>
      </p:pic>
    </p:spTree>
    <p:extLst>
      <p:ext uri="{BB962C8B-B14F-4D97-AF65-F5344CB8AC3E}">
        <p14:creationId xmlns:p14="http://schemas.microsoft.com/office/powerpoint/2010/main" val="11922713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1959"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Sex Education </a:t>
            </a:r>
            <a:endParaRPr lang="en-GB" b="1" u="sng" dirty="0"/>
          </a:p>
        </p:txBody>
      </p:sp>
      <p:sp>
        <p:nvSpPr>
          <p:cNvPr id="3" name="Content Placeholder 2"/>
          <p:cNvSpPr>
            <a:spLocks noGrp="1"/>
          </p:cNvSpPr>
          <p:nvPr>
            <p:ph idx="1"/>
          </p:nvPr>
        </p:nvSpPr>
        <p:spPr>
          <a:xfrm>
            <a:off x="256674" y="1825625"/>
            <a:ext cx="11097126" cy="4351338"/>
          </a:xfrm>
        </p:spPr>
        <p:txBody>
          <a:bodyPr>
            <a:normAutofit/>
          </a:bodyPr>
          <a:lstStyle/>
          <a:p>
            <a:r>
              <a:rPr lang="en-US" dirty="0" smtClean="0"/>
              <a:t>Age appropriate </a:t>
            </a:r>
          </a:p>
          <a:p>
            <a:r>
              <a:rPr lang="en-US" dirty="0" smtClean="0"/>
              <a:t>Based on needs of our pupils </a:t>
            </a:r>
          </a:p>
          <a:p>
            <a:r>
              <a:rPr lang="en-US" dirty="0" smtClean="0"/>
              <a:t>Progressive </a:t>
            </a:r>
          </a:p>
          <a:p>
            <a:r>
              <a:rPr lang="en-US" dirty="0" smtClean="0"/>
              <a:t>Inclusive</a:t>
            </a:r>
          </a:p>
          <a:p>
            <a:r>
              <a:rPr lang="en-US" dirty="0" smtClean="0"/>
              <a:t>Delivered by trained staff in a safe environment </a:t>
            </a:r>
          </a:p>
          <a:p>
            <a:r>
              <a:rPr lang="en-US" dirty="0" smtClean="0"/>
              <a:t>Prepares children adequately for puberty in a timely way </a:t>
            </a:r>
          </a:p>
          <a:p>
            <a:r>
              <a:rPr lang="en-US" dirty="0" smtClean="0"/>
              <a:t>Prepares children for adult life </a:t>
            </a:r>
          </a:p>
          <a:p>
            <a:r>
              <a:rPr lang="en-US" dirty="0" smtClean="0"/>
              <a:t>Promotes positive relationships</a:t>
            </a:r>
          </a:p>
          <a:p>
            <a:pPr marL="0" indent="0">
              <a:buNone/>
            </a:pPr>
            <a:endParaRPr lang="en-GB" dirty="0" smtClean="0"/>
          </a:p>
          <a:p>
            <a:endParaRPr lang="en-GB" dirty="0" smtClean="0"/>
          </a:p>
          <a:p>
            <a:endParaRPr lang="en-GB" dirty="0"/>
          </a:p>
        </p:txBody>
      </p:sp>
      <p:pic>
        <p:nvPicPr>
          <p:cNvPr id="4" name="Slid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63199" y="5317958"/>
            <a:ext cx="1303421" cy="1303421"/>
          </a:xfrm>
          <a:prstGeom prst="rect">
            <a:avLst/>
          </a:prstGeom>
        </p:spPr>
      </p:pic>
    </p:spTree>
    <p:extLst>
      <p:ext uri="{BB962C8B-B14F-4D97-AF65-F5344CB8AC3E}">
        <p14:creationId xmlns:p14="http://schemas.microsoft.com/office/powerpoint/2010/main" val="16813860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925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Science Curriculum </a:t>
            </a:r>
            <a:endParaRPr lang="en-GB" b="1" u="sng" dirty="0"/>
          </a:p>
        </p:txBody>
      </p:sp>
      <p:sp>
        <p:nvSpPr>
          <p:cNvPr id="3" name="Content Placeholder 2"/>
          <p:cNvSpPr>
            <a:spLocks noGrp="1"/>
          </p:cNvSpPr>
          <p:nvPr>
            <p:ph idx="1"/>
          </p:nvPr>
        </p:nvSpPr>
        <p:spPr>
          <a:xfrm>
            <a:off x="340894" y="1632786"/>
            <a:ext cx="11610473" cy="5008645"/>
          </a:xfrm>
        </p:spPr>
        <p:txBody>
          <a:bodyPr>
            <a:normAutofit/>
          </a:bodyPr>
          <a:lstStyle/>
          <a:p>
            <a:r>
              <a:rPr lang="en-GB" b="1" u="sng" dirty="0" smtClean="0"/>
              <a:t>Year 1: </a:t>
            </a:r>
          </a:p>
          <a:p>
            <a:pPr marL="0" indent="0">
              <a:buNone/>
            </a:pPr>
            <a:r>
              <a:rPr lang="en-US" dirty="0" smtClean="0"/>
              <a:t>identify, name, draw and label the basic parts of the human body and say which part of the body is associated with each sense.</a:t>
            </a:r>
          </a:p>
          <a:p>
            <a:r>
              <a:rPr lang="en-US" b="1" u="sng" dirty="0" smtClean="0"/>
              <a:t>Year 2:</a:t>
            </a:r>
          </a:p>
          <a:p>
            <a:pPr marL="0" indent="0">
              <a:buNone/>
            </a:pPr>
            <a:r>
              <a:rPr lang="en-US" dirty="0" smtClean="0"/>
              <a:t>notice that animals, including humans, have offspring which grow into adults </a:t>
            </a:r>
            <a:br>
              <a:rPr lang="en-US" dirty="0" smtClean="0"/>
            </a:br>
            <a:r>
              <a:rPr lang="en-US" i="1" dirty="0" smtClean="0"/>
              <a:t>(Non-statutory note: Pupils should be introduced to …the processes of reproduction and growth in animals. The focus at this stage should be on questions that help pupils to </a:t>
            </a:r>
            <a:r>
              <a:rPr lang="en-US" i="1" dirty="0" err="1" smtClean="0"/>
              <a:t>recognise</a:t>
            </a:r>
            <a:r>
              <a:rPr lang="en-US" i="1" dirty="0" smtClean="0"/>
              <a:t> growth; they should not be expected to understand how reproduction occurs) </a:t>
            </a:r>
          </a:p>
          <a:p>
            <a:r>
              <a:rPr lang="en-US" b="1" u="sng" dirty="0" smtClean="0"/>
              <a:t>Year 3/4 </a:t>
            </a:r>
          </a:p>
          <a:p>
            <a:pPr marL="0" indent="0">
              <a:buNone/>
            </a:pPr>
            <a:r>
              <a:rPr lang="en-US" dirty="0" smtClean="0"/>
              <a:t>No mention on the science curriculum linked to puberty or reproduction</a:t>
            </a:r>
            <a:endParaRPr lang="en-GB" dirty="0"/>
          </a:p>
        </p:txBody>
      </p:sp>
      <p:pic>
        <p:nvPicPr>
          <p:cNvPr id="4" name="Slide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747582" y="193716"/>
            <a:ext cx="1668379" cy="1668379"/>
          </a:xfrm>
          <a:prstGeom prst="rect">
            <a:avLst/>
          </a:prstGeom>
        </p:spPr>
      </p:pic>
    </p:spTree>
    <p:extLst>
      <p:ext uri="{BB962C8B-B14F-4D97-AF65-F5344CB8AC3E}">
        <p14:creationId xmlns:p14="http://schemas.microsoft.com/office/powerpoint/2010/main" val="35464618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09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Science Curriculum </a:t>
            </a:r>
            <a:endParaRPr lang="en-GB" b="1" u="sng" dirty="0"/>
          </a:p>
        </p:txBody>
      </p:sp>
      <p:sp>
        <p:nvSpPr>
          <p:cNvPr id="3" name="Content Placeholder 2"/>
          <p:cNvSpPr>
            <a:spLocks noGrp="1"/>
          </p:cNvSpPr>
          <p:nvPr>
            <p:ph idx="1"/>
          </p:nvPr>
        </p:nvSpPr>
        <p:spPr>
          <a:xfrm>
            <a:off x="292769" y="1504782"/>
            <a:ext cx="11690684" cy="5136649"/>
          </a:xfrm>
        </p:spPr>
        <p:txBody>
          <a:bodyPr>
            <a:normAutofit fontScale="85000" lnSpcReduction="10000"/>
          </a:bodyPr>
          <a:lstStyle/>
          <a:p>
            <a:pPr marL="0" indent="0">
              <a:buNone/>
            </a:pPr>
            <a:r>
              <a:rPr lang="en-GB" b="1" u="sng" dirty="0" smtClean="0"/>
              <a:t>Year 5/6</a:t>
            </a:r>
          </a:p>
          <a:p>
            <a:r>
              <a:rPr lang="en-US" dirty="0" smtClean="0"/>
              <a:t>describe the differences in the life cycles of a mammal, an amphibian, an insect and a bird </a:t>
            </a:r>
          </a:p>
          <a:p>
            <a:r>
              <a:rPr lang="en-US" dirty="0" smtClean="0"/>
              <a:t>describe the life process of reproduction in some plants and animals </a:t>
            </a:r>
          </a:p>
          <a:p>
            <a:r>
              <a:rPr lang="en-US" dirty="0" smtClean="0"/>
              <a:t>(</a:t>
            </a:r>
            <a:r>
              <a:rPr lang="en-US" i="1" dirty="0" smtClean="0"/>
              <a:t>Non-statutory note: Pupils should find out about different types of reproduction, including sexual and asexual reproduction in plants, and sexual reproduction in animals) </a:t>
            </a:r>
          </a:p>
          <a:p>
            <a:r>
              <a:rPr lang="en-US" dirty="0" smtClean="0"/>
              <a:t>describe the changes as humans develop to old age. </a:t>
            </a:r>
          </a:p>
          <a:p>
            <a:r>
              <a:rPr lang="en-US" i="1" dirty="0" smtClean="0"/>
              <a:t>(Non-statutory note: Pupils should draw a timeline to indicate stages in the growth and development of humans. They should learn about the changes experienced in puberty. </a:t>
            </a:r>
          </a:p>
          <a:p>
            <a:r>
              <a:rPr lang="en-US" dirty="0" smtClean="0"/>
              <a:t>Pupils could work scientifically by researching the gestation periods of other animals and comparing them with humans; by finding out and recording the length and mass of a baby as it grows)</a:t>
            </a:r>
          </a:p>
          <a:p>
            <a:r>
              <a:rPr lang="en-US" dirty="0" err="1" smtClean="0"/>
              <a:t>recognise</a:t>
            </a:r>
            <a:r>
              <a:rPr lang="en-US" dirty="0" smtClean="0"/>
              <a:t> that living things produce offspring of the same kind, but normally offspring vary and are not identical to their parents </a:t>
            </a:r>
            <a:endParaRPr lang="en-GB" dirty="0" smtClean="0"/>
          </a:p>
          <a:p>
            <a:pPr marL="0" indent="0">
              <a:buNone/>
            </a:pPr>
            <a:endParaRPr lang="en-GB" dirty="0"/>
          </a:p>
        </p:txBody>
      </p:sp>
      <p:pic>
        <p:nvPicPr>
          <p:cNvPr id="4" name="Slid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39137" y="205748"/>
            <a:ext cx="1644316" cy="1644316"/>
          </a:xfrm>
          <a:prstGeom prst="rect">
            <a:avLst/>
          </a:prstGeom>
        </p:spPr>
      </p:pic>
    </p:spTree>
    <p:extLst>
      <p:ext uri="{BB962C8B-B14F-4D97-AF65-F5344CB8AC3E}">
        <p14:creationId xmlns:p14="http://schemas.microsoft.com/office/powerpoint/2010/main" val="5880832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26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5967"/>
            <a:ext cx="10515600" cy="1325563"/>
          </a:xfrm>
        </p:spPr>
        <p:txBody>
          <a:bodyPr/>
          <a:lstStyle/>
          <a:p>
            <a:r>
              <a:rPr lang="en-GB" b="1" u="sng" dirty="0" smtClean="0"/>
              <a:t>Right to be excused (previously known as the right to withdraw) </a:t>
            </a:r>
            <a:endParaRPr lang="en-GB" b="1" u="sng" dirty="0"/>
          </a:p>
        </p:txBody>
      </p:sp>
      <p:sp>
        <p:nvSpPr>
          <p:cNvPr id="3" name="Content Placeholder 2"/>
          <p:cNvSpPr>
            <a:spLocks noGrp="1"/>
          </p:cNvSpPr>
          <p:nvPr>
            <p:ph idx="1"/>
          </p:nvPr>
        </p:nvSpPr>
        <p:spPr>
          <a:xfrm>
            <a:off x="838200" y="2322930"/>
            <a:ext cx="10515600" cy="4351338"/>
          </a:xfrm>
        </p:spPr>
        <p:txBody>
          <a:bodyPr/>
          <a:lstStyle/>
          <a:p>
            <a:r>
              <a:rPr lang="en-GB" dirty="0" smtClean="0"/>
              <a:t>All parents have the right to withdraw their child from all non-statutory components of sex education. Relationships and Health Education and the Science curriculum are statutory and parents do not have the right to withdraw their child from these sessions. </a:t>
            </a:r>
          </a:p>
          <a:p>
            <a:r>
              <a:rPr lang="en-GB" dirty="0" smtClean="0"/>
              <a:t>All requests to withdraw your child should be put in writing to Mrs Ackerman, our </a:t>
            </a:r>
            <a:r>
              <a:rPr lang="en-GB" dirty="0" err="1" smtClean="0"/>
              <a:t>Headteacher</a:t>
            </a:r>
            <a:r>
              <a:rPr lang="en-GB" dirty="0" smtClean="0"/>
              <a:t>. </a:t>
            </a:r>
          </a:p>
          <a:p>
            <a:r>
              <a:rPr lang="en-GB" dirty="0" smtClean="0"/>
              <a:t>We will always work collaboratively alongside parents to discuss concerns. </a:t>
            </a:r>
            <a:endParaRPr lang="en-GB" dirty="0"/>
          </a:p>
        </p:txBody>
      </p:sp>
      <p:pic>
        <p:nvPicPr>
          <p:cNvPr id="4" name="Slid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31642" y="5029952"/>
            <a:ext cx="1644316" cy="1644316"/>
          </a:xfrm>
          <a:prstGeom prst="rect">
            <a:avLst/>
          </a:prstGeom>
        </p:spPr>
      </p:pic>
    </p:spTree>
    <p:extLst>
      <p:ext uri="{BB962C8B-B14F-4D97-AF65-F5344CB8AC3E}">
        <p14:creationId xmlns:p14="http://schemas.microsoft.com/office/powerpoint/2010/main" val="10349601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13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Parental involvement </a:t>
            </a:r>
            <a:endParaRPr lang="en-GB" b="1" u="sng" dirty="0"/>
          </a:p>
        </p:txBody>
      </p:sp>
      <p:sp>
        <p:nvSpPr>
          <p:cNvPr id="3" name="Content Placeholder 2"/>
          <p:cNvSpPr>
            <a:spLocks noGrp="1"/>
          </p:cNvSpPr>
          <p:nvPr>
            <p:ph idx="1"/>
          </p:nvPr>
        </p:nvSpPr>
        <p:spPr/>
        <p:txBody>
          <a:bodyPr/>
          <a:lstStyle/>
          <a:p>
            <a:r>
              <a:rPr lang="en-GB" dirty="0" smtClean="0"/>
              <a:t>On our website you will find a document “Primary Programme Builder”. You can use this document to explore the units and objectives that will be covered in each phase, as well as look at the supporting resources that will be used within the teaching sessions. </a:t>
            </a:r>
          </a:p>
          <a:p>
            <a:r>
              <a:rPr lang="en-GB" dirty="0" smtClean="0"/>
              <a:t>Some examples are included on the following slides. </a:t>
            </a:r>
          </a:p>
          <a:p>
            <a:r>
              <a:rPr lang="en-GB" dirty="0" smtClean="0"/>
              <a:t>Please take some time to look through the content that will be taught in your child’s year group. </a:t>
            </a:r>
          </a:p>
          <a:p>
            <a:pPr marL="0" indent="0">
              <a:buNone/>
            </a:pPr>
            <a:endParaRPr lang="en-GB" dirty="0"/>
          </a:p>
        </p:txBody>
      </p:sp>
      <p:pic>
        <p:nvPicPr>
          <p:cNvPr id="4" name="Slide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26315" y="4761330"/>
            <a:ext cx="1908175" cy="1908175"/>
          </a:xfrm>
          <a:prstGeom prst="rect">
            <a:avLst/>
          </a:prstGeom>
        </p:spPr>
      </p:pic>
    </p:spTree>
    <p:extLst>
      <p:ext uri="{BB962C8B-B14F-4D97-AF65-F5344CB8AC3E}">
        <p14:creationId xmlns:p14="http://schemas.microsoft.com/office/powerpoint/2010/main" val="30326103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13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895" y="-224589"/>
            <a:ext cx="10515600" cy="1325563"/>
          </a:xfrm>
        </p:spPr>
        <p:txBody>
          <a:bodyPr/>
          <a:lstStyle/>
          <a:p>
            <a:r>
              <a:rPr lang="en-GB" b="1" u="sng" dirty="0" smtClean="0"/>
              <a:t>Year 1/2</a:t>
            </a:r>
            <a:endParaRPr lang="en-GB" b="1" u="sng"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010343" y="737937"/>
            <a:ext cx="10676331" cy="5890389"/>
          </a:xfrm>
          <a:prstGeom prst="rect">
            <a:avLst/>
          </a:prstGeom>
        </p:spPr>
      </p:pic>
    </p:spTree>
    <p:extLst>
      <p:ext uri="{BB962C8B-B14F-4D97-AF65-F5344CB8AC3E}">
        <p14:creationId xmlns:p14="http://schemas.microsoft.com/office/powerpoint/2010/main" val="3722847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474" y="1"/>
            <a:ext cx="2658979" cy="850232"/>
          </a:xfrm>
        </p:spPr>
        <p:txBody>
          <a:bodyPr/>
          <a:lstStyle/>
          <a:p>
            <a:r>
              <a:rPr lang="en-GB" b="1" u="sng" dirty="0" smtClean="0"/>
              <a:t>Year 3/4 </a:t>
            </a:r>
            <a:endParaRPr lang="en-GB" b="1" u="sng"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623636" y="763382"/>
            <a:ext cx="10944727" cy="6094618"/>
          </a:xfrm>
          <a:prstGeom prst="rect">
            <a:avLst/>
          </a:prstGeom>
        </p:spPr>
      </p:pic>
    </p:spTree>
    <p:extLst>
      <p:ext uri="{BB962C8B-B14F-4D97-AF65-F5344CB8AC3E}">
        <p14:creationId xmlns:p14="http://schemas.microsoft.com/office/powerpoint/2010/main" val="1028127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726" y="-256414"/>
            <a:ext cx="10515600" cy="1325563"/>
          </a:xfrm>
        </p:spPr>
        <p:txBody>
          <a:bodyPr/>
          <a:lstStyle/>
          <a:p>
            <a:r>
              <a:rPr lang="en-GB" b="1" u="sng" dirty="0" smtClean="0"/>
              <a:t>Year 5/6 </a:t>
            </a:r>
            <a:endParaRPr lang="en-GB" b="1" u="sng"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191125" y="704695"/>
            <a:ext cx="9756145" cy="6153305"/>
          </a:xfrm>
          <a:prstGeom prst="rect">
            <a:avLst/>
          </a:prstGeom>
        </p:spPr>
      </p:pic>
    </p:spTree>
    <p:extLst>
      <p:ext uri="{BB962C8B-B14F-4D97-AF65-F5344CB8AC3E}">
        <p14:creationId xmlns:p14="http://schemas.microsoft.com/office/powerpoint/2010/main" val="3958862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Feedback</a:t>
            </a:r>
            <a:r>
              <a:rPr lang="en-GB" dirty="0" smtClean="0"/>
              <a:t> </a:t>
            </a:r>
            <a:endParaRPr lang="en-GB" dirty="0"/>
          </a:p>
        </p:txBody>
      </p:sp>
      <p:sp>
        <p:nvSpPr>
          <p:cNvPr id="3" name="Content Placeholder 2"/>
          <p:cNvSpPr>
            <a:spLocks noGrp="1"/>
          </p:cNvSpPr>
          <p:nvPr>
            <p:ph idx="1"/>
          </p:nvPr>
        </p:nvSpPr>
        <p:spPr/>
        <p:txBody>
          <a:bodyPr/>
          <a:lstStyle/>
          <a:p>
            <a:r>
              <a:rPr lang="en-GB" dirty="0" smtClean="0"/>
              <a:t>Thank you for your initial responses to our questionnaire shared last term. </a:t>
            </a:r>
          </a:p>
          <a:p>
            <a:r>
              <a:rPr lang="en-GB" dirty="0" smtClean="0"/>
              <a:t>Please refer to our FAQ document on the website with regard to the changes being made to our RSHE and PDL curriculum. </a:t>
            </a:r>
          </a:p>
          <a:p>
            <a:r>
              <a:rPr lang="en-GB" dirty="0" smtClean="0"/>
              <a:t>We remain in a period of consultation until the end of the Spring Term. We welcome parent feedback on our draft policy, attached curriculum map or any concerns you may have. Please email the school office (</a:t>
            </a:r>
            <a:r>
              <a:rPr lang="en-GB" dirty="0" smtClean="0">
                <a:hlinkClick r:id="rId5"/>
              </a:rPr>
              <a:t>adminoffice@uplands.hants.sch.uk</a:t>
            </a:r>
            <a:r>
              <a:rPr lang="en-GB" dirty="0" smtClean="0"/>
              <a:t>) with “RSHE Consultation” as the subject. </a:t>
            </a:r>
          </a:p>
        </p:txBody>
      </p:sp>
      <p:pic>
        <p:nvPicPr>
          <p:cNvPr id="4" name="Slide 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042358" y="4708358"/>
            <a:ext cx="2149642" cy="2149642"/>
          </a:xfrm>
          <a:prstGeom prst="rect">
            <a:avLst/>
          </a:prstGeom>
        </p:spPr>
      </p:pic>
    </p:spTree>
    <p:extLst>
      <p:ext uri="{BB962C8B-B14F-4D97-AF65-F5344CB8AC3E}">
        <p14:creationId xmlns:p14="http://schemas.microsoft.com/office/powerpoint/2010/main" val="35659741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41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2712</TotalTime>
  <Words>3149</Words>
  <Application>Microsoft Office PowerPoint</Application>
  <PresentationFormat>Widescreen</PresentationFormat>
  <Paragraphs>141</Paragraphs>
  <Slides>17</Slides>
  <Notes>16</Notes>
  <HiddenSlides>0</HiddenSlides>
  <MMClips>14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Uplands Primary School </vt:lpstr>
      <vt:lpstr>Why do our children need an RSHE curriculum? </vt:lpstr>
      <vt:lpstr>Legal documentation and supporting documents</vt:lpstr>
      <vt:lpstr>Our curriculum here at Uplands </vt:lpstr>
      <vt:lpstr>Relationships </vt:lpstr>
      <vt:lpstr>Living in the Wider World </vt:lpstr>
      <vt:lpstr>Health and Wellbeing </vt:lpstr>
      <vt:lpstr>PowerPoint Presentation</vt:lpstr>
      <vt:lpstr>Sex Education </vt:lpstr>
      <vt:lpstr>Science Curriculum </vt:lpstr>
      <vt:lpstr>Science Curriculum </vt:lpstr>
      <vt:lpstr>Right to be excused (previously known as the right to withdraw) </vt:lpstr>
      <vt:lpstr>Parental involvement </vt:lpstr>
      <vt:lpstr>Year 1/2</vt:lpstr>
      <vt:lpstr>Year 3/4 </vt:lpstr>
      <vt:lpstr>Year 5/6 </vt:lpstr>
      <vt:lpstr>Feedback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Uplands Primary School</dc:title>
  <dc:creator>Hannah Cottam</dc:creator>
  <cp:lastModifiedBy>Hannah Cottam</cp:lastModifiedBy>
  <cp:revision>30</cp:revision>
  <dcterms:created xsi:type="dcterms:W3CDTF">2020-12-31T15:33:20Z</dcterms:created>
  <dcterms:modified xsi:type="dcterms:W3CDTF">2021-02-09T11:04:20Z</dcterms:modified>
</cp:coreProperties>
</file>