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7" r:id="rId3"/>
    <p:sldId id="258" r:id="rId4"/>
    <p:sldId id="259" r:id="rId5"/>
    <p:sldId id="269" r:id="rId6"/>
    <p:sldId id="260" r:id="rId7"/>
    <p:sldId id="271" r:id="rId8"/>
    <p:sldId id="270" r:id="rId9"/>
    <p:sldId id="263" r:id="rId10"/>
    <p:sldId id="272" r:id="rId11"/>
    <p:sldId id="264" r:id="rId12"/>
    <p:sldId id="294" r:id="rId13"/>
    <p:sldId id="296" r:id="rId14"/>
    <p:sldId id="26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FD74F-711A-4983-AAA7-78BB072613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6D483B-3BBB-4BD4-84FD-559C3F7A27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9C184B3-33D6-45B2-8C71-8606F5A3AA21}"/>
              </a:ext>
            </a:extLst>
          </p:cNvPr>
          <p:cNvSpPr>
            <a:spLocks noGrp="1"/>
          </p:cNvSpPr>
          <p:nvPr>
            <p:ph type="dt" sz="half" idx="10"/>
          </p:nvPr>
        </p:nvSpPr>
        <p:spPr/>
        <p:txBody>
          <a:bodyPr/>
          <a:lstStyle/>
          <a:p>
            <a:fld id="{52EAFF4A-6C8C-4942-9894-ECA3CAD4ABE8}" type="datetimeFigureOut">
              <a:rPr lang="en-GB" smtClean="0"/>
              <a:t>07/05/2026</a:t>
            </a:fld>
            <a:endParaRPr lang="en-GB"/>
          </a:p>
        </p:txBody>
      </p:sp>
      <p:sp>
        <p:nvSpPr>
          <p:cNvPr id="5" name="Footer Placeholder 4">
            <a:extLst>
              <a:ext uri="{FF2B5EF4-FFF2-40B4-BE49-F238E27FC236}">
                <a16:creationId xmlns:a16="http://schemas.microsoft.com/office/drawing/2014/main" id="{0276A329-E699-4553-8F1B-8FCD1CBF58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0A97C5-9485-4687-9BC1-1408F4125986}"/>
              </a:ext>
            </a:extLst>
          </p:cNvPr>
          <p:cNvSpPr>
            <a:spLocks noGrp="1"/>
          </p:cNvSpPr>
          <p:nvPr>
            <p:ph type="sldNum" sz="quarter" idx="12"/>
          </p:nvPr>
        </p:nvSpPr>
        <p:spPr/>
        <p:txBody>
          <a:bodyPr/>
          <a:lstStyle/>
          <a:p>
            <a:fld id="{EF86AE36-7B7E-4469-A95A-808609C9E861}" type="slidenum">
              <a:rPr lang="en-GB" smtClean="0"/>
              <a:t>‹#›</a:t>
            </a:fld>
            <a:endParaRPr lang="en-GB"/>
          </a:p>
        </p:txBody>
      </p:sp>
    </p:spTree>
    <p:extLst>
      <p:ext uri="{BB962C8B-B14F-4D97-AF65-F5344CB8AC3E}">
        <p14:creationId xmlns:p14="http://schemas.microsoft.com/office/powerpoint/2010/main" val="1170964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50E00-A058-4E31-A281-888FBE70EE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5F73504-879C-4323-BF34-36BFF986444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4A98E9-3669-473B-AD07-3384AC28C8AA}"/>
              </a:ext>
            </a:extLst>
          </p:cNvPr>
          <p:cNvSpPr>
            <a:spLocks noGrp="1"/>
          </p:cNvSpPr>
          <p:nvPr>
            <p:ph type="dt" sz="half" idx="10"/>
          </p:nvPr>
        </p:nvSpPr>
        <p:spPr/>
        <p:txBody>
          <a:bodyPr/>
          <a:lstStyle/>
          <a:p>
            <a:fld id="{52EAFF4A-6C8C-4942-9894-ECA3CAD4ABE8}" type="datetimeFigureOut">
              <a:rPr lang="en-GB" smtClean="0"/>
              <a:t>07/05/2026</a:t>
            </a:fld>
            <a:endParaRPr lang="en-GB"/>
          </a:p>
        </p:txBody>
      </p:sp>
      <p:sp>
        <p:nvSpPr>
          <p:cNvPr id="5" name="Footer Placeholder 4">
            <a:extLst>
              <a:ext uri="{FF2B5EF4-FFF2-40B4-BE49-F238E27FC236}">
                <a16:creationId xmlns:a16="http://schemas.microsoft.com/office/drawing/2014/main" id="{00D23592-48AC-471D-AB20-6AF7713920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F59DB0-60EC-4C31-8523-28DFEB1F177F}"/>
              </a:ext>
            </a:extLst>
          </p:cNvPr>
          <p:cNvSpPr>
            <a:spLocks noGrp="1"/>
          </p:cNvSpPr>
          <p:nvPr>
            <p:ph type="sldNum" sz="quarter" idx="12"/>
          </p:nvPr>
        </p:nvSpPr>
        <p:spPr/>
        <p:txBody>
          <a:bodyPr/>
          <a:lstStyle/>
          <a:p>
            <a:fld id="{EF86AE36-7B7E-4469-A95A-808609C9E861}" type="slidenum">
              <a:rPr lang="en-GB" smtClean="0"/>
              <a:t>‹#›</a:t>
            </a:fld>
            <a:endParaRPr lang="en-GB"/>
          </a:p>
        </p:txBody>
      </p:sp>
    </p:spTree>
    <p:extLst>
      <p:ext uri="{BB962C8B-B14F-4D97-AF65-F5344CB8AC3E}">
        <p14:creationId xmlns:p14="http://schemas.microsoft.com/office/powerpoint/2010/main" val="575550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291F9-FA6B-441E-AE54-D108CF66D2A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A97CE9E-467D-4EC6-8DC1-56E467775FD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5389A85-B44C-43AB-AAAE-E4988AF43788}"/>
              </a:ext>
            </a:extLst>
          </p:cNvPr>
          <p:cNvSpPr>
            <a:spLocks noGrp="1"/>
          </p:cNvSpPr>
          <p:nvPr>
            <p:ph type="dt" sz="half" idx="10"/>
          </p:nvPr>
        </p:nvSpPr>
        <p:spPr/>
        <p:txBody>
          <a:bodyPr/>
          <a:lstStyle/>
          <a:p>
            <a:fld id="{52EAFF4A-6C8C-4942-9894-ECA3CAD4ABE8}" type="datetimeFigureOut">
              <a:rPr lang="en-GB" smtClean="0"/>
              <a:t>07/05/2026</a:t>
            </a:fld>
            <a:endParaRPr lang="en-GB"/>
          </a:p>
        </p:txBody>
      </p:sp>
      <p:sp>
        <p:nvSpPr>
          <p:cNvPr id="5" name="Footer Placeholder 4">
            <a:extLst>
              <a:ext uri="{FF2B5EF4-FFF2-40B4-BE49-F238E27FC236}">
                <a16:creationId xmlns:a16="http://schemas.microsoft.com/office/drawing/2014/main" id="{A8CC14A7-2D31-448C-B3DD-217850B585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3BF982-1ED9-45BD-94B8-D3CD1A024A5B}"/>
              </a:ext>
            </a:extLst>
          </p:cNvPr>
          <p:cNvSpPr>
            <a:spLocks noGrp="1"/>
          </p:cNvSpPr>
          <p:nvPr>
            <p:ph type="sldNum" sz="quarter" idx="12"/>
          </p:nvPr>
        </p:nvSpPr>
        <p:spPr/>
        <p:txBody>
          <a:bodyPr/>
          <a:lstStyle/>
          <a:p>
            <a:fld id="{EF86AE36-7B7E-4469-A95A-808609C9E861}" type="slidenum">
              <a:rPr lang="en-GB" smtClean="0"/>
              <a:t>‹#›</a:t>
            </a:fld>
            <a:endParaRPr lang="en-GB"/>
          </a:p>
        </p:txBody>
      </p:sp>
    </p:spTree>
    <p:extLst>
      <p:ext uri="{BB962C8B-B14F-4D97-AF65-F5344CB8AC3E}">
        <p14:creationId xmlns:p14="http://schemas.microsoft.com/office/powerpoint/2010/main" val="344429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0A9BE-0911-45AC-9F94-BA60C83C2E3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A8C2E39-82AE-4AE3-B867-64D834EBE92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FC32B4C-52F0-4ADD-91BE-4D74E20F029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BC0CD91-D446-4F09-BD86-91A3DF2E64AE}"/>
              </a:ext>
            </a:extLst>
          </p:cNvPr>
          <p:cNvSpPr>
            <a:spLocks noGrp="1"/>
          </p:cNvSpPr>
          <p:nvPr>
            <p:ph type="dt" sz="half" idx="10"/>
          </p:nvPr>
        </p:nvSpPr>
        <p:spPr/>
        <p:txBody>
          <a:bodyPr/>
          <a:lstStyle/>
          <a:p>
            <a:fld id="{52EAFF4A-6C8C-4942-9894-ECA3CAD4ABE8}" type="datetimeFigureOut">
              <a:rPr lang="en-GB" smtClean="0"/>
              <a:t>07/05/2026</a:t>
            </a:fld>
            <a:endParaRPr lang="en-GB"/>
          </a:p>
        </p:txBody>
      </p:sp>
      <p:sp>
        <p:nvSpPr>
          <p:cNvPr id="6" name="Footer Placeholder 5">
            <a:extLst>
              <a:ext uri="{FF2B5EF4-FFF2-40B4-BE49-F238E27FC236}">
                <a16:creationId xmlns:a16="http://schemas.microsoft.com/office/drawing/2014/main" id="{B597E112-0891-4286-BBCD-C465F66224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E73766-279C-464C-9787-EE7FF1150D7C}"/>
              </a:ext>
            </a:extLst>
          </p:cNvPr>
          <p:cNvSpPr>
            <a:spLocks noGrp="1"/>
          </p:cNvSpPr>
          <p:nvPr>
            <p:ph type="sldNum" sz="quarter" idx="12"/>
          </p:nvPr>
        </p:nvSpPr>
        <p:spPr/>
        <p:txBody>
          <a:bodyPr/>
          <a:lstStyle/>
          <a:p>
            <a:fld id="{EF86AE36-7B7E-4469-A95A-808609C9E861}" type="slidenum">
              <a:rPr lang="en-GB" smtClean="0"/>
              <a:t>‹#›</a:t>
            </a:fld>
            <a:endParaRPr lang="en-GB"/>
          </a:p>
        </p:txBody>
      </p:sp>
    </p:spTree>
    <p:extLst>
      <p:ext uri="{BB962C8B-B14F-4D97-AF65-F5344CB8AC3E}">
        <p14:creationId xmlns:p14="http://schemas.microsoft.com/office/powerpoint/2010/main" val="2703718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DEC7F-38B6-4AB6-97B4-4C9CA644062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5818FED-0A9C-45C4-B728-BD375CDC32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DB67883-A84F-465A-80AE-FD4F009AE80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5AB688-7FE5-47D0-B132-73A9D131B28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0FC6F53-6C6F-4CDE-8F05-CF18F93C5E2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005F8B0-3811-447D-9E25-E12819B4F870}"/>
              </a:ext>
            </a:extLst>
          </p:cNvPr>
          <p:cNvSpPr>
            <a:spLocks noGrp="1"/>
          </p:cNvSpPr>
          <p:nvPr>
            <p:ph type="dt" sz="half" idx="10"/>
          </p:nvPr>
        </p:nvSpPr>
        <p:spPr/>
        <p:txBody>
          <a:bodyPr/>
          <a:lstStyle/>
          <a:p>
            <a:fld id="{52EAFF4A-6C8C-4942-9894-ECA3CAD4ABE8}" type="datetimeFigureOut">
              <a:rPr lang="en-GB" smtClean="0"/>
              <a:t>07/05/2026</a:t>
            </a:fld>
            <a:endParaRPr lang="en-GB"/>
          </a:p>
        </p:txBody>
      </p:sp>
      <p:sp>
        <p:nvSpPr>
          <p:cNvPr id="8" name="Footer Placeholder 7">
            <a:extLst>
              <a:ext uri="{FF2B5EF4-FFF2-40B4-BE49-F238E27FC236}">
                <a16:creationId xmlns:a16="http://schemas.microsoft.com/office/drawing/2014/main" id="{AFE8E4A3-E3FC-4296-9970-F75DB4CCD95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E0148F-37D9-438D-ACF6-D2B598548208}"/>
              </a:ext>
            </a:extLst>
          </p:cNvPr>
          <p:cNvSpPr>
            <a:spLocks noGrp="1"/>
          </p:cNvSpPr>
          <p:nvPr>
            <p:ph type="sldNum" sz="quarter" idx="12"/>
          </p:nvPr>
        </p:nvSpPr>
        <p:spPr/>
        <p:txBody>
          <a:bodyPr/>
          <a:lstStyle/>
          <a:p>
            <a:fld id="{EF86AE36-7B7E-4469-A95A-808609C9E861}" type="slidenum">
              <a:rPr lang="en-GB" smtClean="0"/>
              <a:t>‹#›</a:t>
            </a:fld>
            <a:endParaRPr lang="en-GB"/>
          </a:p>
        </p:txBody>
      </p:sp>
    </p:spTree>
    <p:extLst>
      <p:ext uri="{BB962C8B-B14F-4D97-AF65-F5344CB8AC3E}">
        <p14:creationId xmlns:p14="http://schemas.microsoft.com/office/powerpoint/2010/main" val="140268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BC58E-CE93-449E-89DC-3F68ACC735F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A40CDD-7F96-4A45-A857-761BEBA96DDE}"/>
              </a:ext>
            </a:extLst>
          </p:cNvPr>
          <p:cNvSpPr>
            <a:spLocks noGrp="1"/>
          </p:cNvSpPr>
          <p:nvPr>
            <p:ph type="dt" sz="half" idx="10"/>
          </p:nvPr>
        </p:nvSpPr>
        <p:spPr/>
        <p:txBody>
          <a:bodyPr/>
          <a:lstStyle/>
          <a:p>
            <a:fld id="{52EAFF4A-6C8C-4942-9894-ECA3CAD4ABE8}" type="datetimeFigureOut">
              <a:rPr lang="en-GB" smtClean="0"/>
              <a:t>07/05/2026</a:t>
            </a:fld>
            <a:endParaRPr lang="en-GB"/>
          </a:p>
        </p:txBody>
      </p:sp>
      <p:sp>
        <p:nvSpPr>
          <p:cNvPr id="4" name="Footer Placeholder 3">
            <a:extLst>
              <a:ext uri="{FF2B5EF4-FFF2-40B4-BE49-F238E27FC236}">
                <a16:creationId xmlns:a16="http://schemas.microsoft.com/office/drawing/2014/main" id="{ED655336-8CDD-4A2E-9576-20E38FFC1D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18014FE-07DC-47D6-BC49-DDB0297AE884}"/>
              </a:ext>
            </a:extLst>
          </p:cNvPr>
          <p:cNvSpPr>
            <a:spLocks noGrp="1"/>
          </p:cNvSpPr>
          <p:nvPr>
            <p:ph type="sldNum" sz="quarter" idx="12"/>
          </p:nvPr>
        </p:nvSpPr>
        <p:spPr/>
        <p:txBody>
          <a:bodyPr/>
          <a:lstStyle/>
          <a:p>
            <a:fld id="{EF86AE36-7B7E-4469-A95A-808609C9E861}" type="slidenum">
              <a:rPr lang="en-GB" smtClean="0"/>
              <a:t>‹#›</a:t>
            </a:fld>
            <a:endParaRPr lang="en-GB"/>
          </a:p>
        </p:txBody>
      </p:sp>
    </p:spTree>
    <p:extLst>
      <p:ext uri="{BB962C8B-B14F-4D97-AF65-F5344CB8AC3E}">
        <p14:creationId xmlns:p14="http://schemas.microsoft.com/office/powerpoint/2010/main" val="4047406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6777BA-C499-4AF8-831F-6FD92D65511F}"/>
              </a:ext>
            </a:extLst>
          </p:cNvPr>
          <p:cNvSpPr>
            <a:spLocks noGrp="1"/>
          </p:cNvSpPr>
          <p:nvPr>
            <p:ph type="dt" sz="half" idx="10"/>
          </p:nvPr>
        </p:nvSpPr>
        <p:spPr/>
        <p:txBody>
          <a:bodyPr/>
          <a:lstStyle/>
          <a:p>
            <a:fld id="{52EAFF4A-6C8C-4942-9894-ECA3CAD4ABE8}" type="datetimeFigureOut">
              <a:rPr lang="en-GB" smtClean="0"/>
              <a:t>07/05/2026</a:t>
            </a:fld>
            <a:endParaRPr lang="en-GB"/>
          </a:p>
        </p:txBody>
      </p:sp>
      <p:sp>
        <p:nvSpPr>
          <p:cNvPr id="3" name="Footer Placeholder 2">
            <a:extLst>
              <a:ext uri="{FF2B5EF4-FFF2-40B4-BE49-F238E27FC236}">
                <a16:creationId xmlns:a16="http://schemas.microsoft.com/office/drawing/2014/main" id="{8BC64D50-3AAA-4A20-B6B1-2835CFAF6B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5102B39-CA7E-464C-A925-0B857A5DF6E6}"/>
              </a:ext>
            </a:extLst>
          </p:cNvPr>
          <p:cNvSpPr>
            <a:spLocks noGrp="1"/>
          </p:cNvSpPr>
          <p:nvPr>
            <p:ph type="sldNum" sz="quarter" idx="12"/>
          </p:nvPr>
        </p:nvSpPr>
        <p:spPr/>
        <p:txBody>
          <a:bodyPr/>
          <a:lstStyle/>
          <a:p>
            <a:fld id="{EF86AE36-7B7E-4469-A95A-808609C9E861}" type="slidenum">
              <a:rPr lang="en-GB" smtClean="0"/>
              <a:t>‹#›</a:t>
            </a:fld>
            <a:endParaRPr lang="en-GB"/>
          </a:p>
        </p:txBody>
      </p:sp>
    </p:spTree>
    <p:extLst>
      <p:ext uri="{BB962C8B-B14F-4D97-AF65-F5344CB8AC3E}">
        <p14:creationId xmlns:p14="http://schemas.microsoft.com/office/powerpoint/2010/main" val="2656654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24B71-1310-4CA1-B0C3-745B2F310A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FAE1443-6BC3-4485-94B3-03A3DCE32A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FF2C74-E1F5-4E19-8B7D-DEA06A611E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BAC1E20-CB27-4BB7-9677-A103B7B64C41}"/>
              </a:ext>
            </a:extLst>
          </p:cNvPr>
          <p:cNvSpPr>
            <a:spLocks noGrp="1"/>
          </p:cNvSpPr>
          <p:nvPr>
            <p:ph type="dt" sz="half" idx="10"/>
          </p:nvPr>
        </p:nvSpPr>
        <p:spPr/>
        <p:txBody>
          <a:bodyPr/>
          <a:lstStyle/>
          <a:p>
            <a:fld id="{52EAFF4A-6C8C-4942-9894-ECA3CAD4ABE8}" type="datetimeFigureOut">
              <a:rPr lang="en-GB" smtClean="0"/>
              <a:t>07/05/2026</a:t>
            </a:fld>
            <a:endParaRPr lang="en-GB"/>
          </a:p>
        </p:txBody>
      </p:sp>
      <p:sp>
        <p:nvSpPr>
          <p:cNvPr id="6" name="Footer Placeholder 5">
            <a:extLst>
              <a:ext uri="{FF2B5EF4-FFF2-40B4-BE49-F238E27FC236}">
                <a16:creationId xmlns:a16="http://schemas.microsoft.com/office/drawing/2014/main" id="{F31425A5-B7D2-43A4-BABD-77157D0EE5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1DB924-ABB8-463E-8ABE-754058EC3409}"/>
              </a:ext>
            </a:extLst>
          </p:cNvPr>
          <p:cNvSpPr>
            <a:spLocks noGrp="1"/>
          </p:cNvSpPr>
          <p:nvPr>
            <p:ph type="sldNum" sz="quarter" idx="12"/>
          </p:nvPr>
        </p:nvSpPr>
        <p:spPr/>
        <p:txBody>
          <a:bodyPr/>
          <a:lstStyle/>
          <a:p>
            <a:fld id="{EF86AE36-7B7E-4469-A95A-808609C9E861}" type="slidenum">
              <a:rPr lang="en-GB" smtClean="0"/>
              <a:t>‹#›</a:t>
            </a:fld>
            <a:endParaRPr lang="en-GB"/>
          </a:p>
        </p:txBody>
      </p:sp>
    </p:spTree>
    <p:extLst>
      <p:ext uri="{BB962C8B-B14F-4D97-AF65-F5344CB8AC3E}">
        <p14:creationId xmlns:p14="http://schemas.microsoft.com/office/powerpoint/2010/main" val="4223937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AC021-99A7-4C18-A9DD-2E3435D09F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C81165E-3CAD-46EF-A6BD-C584BCDEAF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600A0E4-71E1-4870-96A1-68973EA969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CB162B2-D7EC-43CA-913F-9207533D85AD}"/>
              </a:ext>
            </a:extLst>
          </p:cNvPr>
          <p:cNvSpPr>
            <a:spLocks noGrp="1"/>
          </p:cNvSpPr>
          <p:nvPr>
            <p:ph type="dt" sz="half" idx="10"/>
          </p:nvPr>
        </p:nvSpPr>
        <p:spPr/>
        <p:txBody>
          <a:bodyPr/>
          <a:lstStyle/>
          <a:p>
            <a:fld id="{52EAFF4A-6C8C-4942-9894-ECA3CAD4ABE8}" type="datetimeFigureOut">
              <a:rPr lang="en-GB" smtClean="0"/>
              <a:t>07/05/2026</a:t>
            </a:fld>
            <a:endParaRPr lang="en-GB"/>
          </a:p>
        </p:txBody>
      </p:sp>
      <p:sp>
        <p:nvSpPr>
          <p:cNvPr id="6" name="Footer Placeholder 5">
            <a:extLst>
              <a:ext uri="{FF2B5EF4-FFF2-40B4-BE49-F238E27FC236}">
                <a16:creationId xmlns:a16="http://schemas.microsoft.com/office/drawing/2014/main" id="{A9772E2E-5B2C-4962-9043-264F971838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7618D4-BFB2-470E-A6D5-2678A2097F96}"/>
              </a:ext>
            </a:extLst>
          </p:cNvPr>
          <p:cNvSpPr>
            <a:spLocks noGrp="1"/>
          </p:cNvSpPr>
          <p:nvPr>
            <p:ph type="sldNum" sz="quarter" idx="12"/>
          </p:nvPr>
        </p:nvSpPr>
        <p:spPr/>
        <p:txBody>
          <a:bodyPr/>
          <a:lstStyle/>
          <a:p>
            <a:fld id="{EF86AE36-7B7E-4469-A95A-808609C9E861}" type="slidenum">
              <a:rPr lang="en-GB" smtClean="0"/>
              <a:t>‹#›</a:t>
            </a:fld>
            <a:endParaRPr lang="en-GB"/>
          </a:p>
        </p:txBody>
      </p:sp>
    </p:spTree>
    <p:extLst>
      <p:ext uri="{BB962C8B-B14F-4D97-AF65-F5344CB8AC3E}">
        <p14:creationId xmlns:p14="http://schemas.microsoft.com/office/powerpoint/2010/main" val="3000563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9A641-820E-435C-8917-048331EC1DD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036937-8D8E-4F88-B197-31CB90FD46C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5BF2A2-6302-42E7-A64F-37F8FA35FC09}"/>
              </a:ext>
            </a:extLst>
          </p:cNvPr>
          <p:cNvSpPr>
            <a:spLocks noGrp="1"/>
          </p:cNvSpPr>
          <p:nvPr>
            <p:ph type="dt" sz="half" idx="10"/>
          </p:nvPr>
        </p:nvSpPr>
        <p:spPr/>
        <p:txBody>
          <a:bodyPr/>
          <a:lstStyle/>
          <a:p>
            <a:fld id="{52EAFF4A-6C8C-4942-9894-ECA3CAD4ABE8}" type="datetimeFigureOut">
              <a:rPr lang="en-GB" smtClean="0"/>
              <a:t>07/05/2026</a:t>
            </a:fld>
            <a:endParaRPr lang="en-GB"/>
          </a:p>
        </p:txBody>
      </p:sp>
      <p:sp>
        <p:nvSpPr>
          <p:cNvPr id="5" name="Footer Placeholder 4">
            <a:extLst>
              <a:ext uri="{FF2B5EF4-FFF2-40B4-BE49-F238E27FC236}">
                <a16:creationId xmlns:a16="http://schemas.microsoft.com/office/drawing/2014/main" id="{3A70F96B-9167-497F-BEED-9D453FCEDA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2E42CA-27BD-4801-9392-CD6D85056E5D}"/>
              </a:ext>
            </a:extLst>
          </p:cNvPr>
          <p:cNvSpPr>
            <a:spLocks noGrp="1"/>
          </p:cNvSpPr>
          <p:nvPr>
            <p:ph type="sldNum" sz="quarter" idx="12"/>
          </p:nvPr>
        </p:nvSpPr>
        <p:spPr/>
        <p:txBody>
          <a:bodyPr/>
          <a:lstStyle/>
          <a:p>
            <a:fld id="{EF86AE36-7B7E-4469-A95A-808609C9E861}" type="slidenum">
              <a:rPr lang="en-GB" smtClean="0"/>
              <a:t>‹#›</a:t>
            </a:fld>
            <a:endParaRPr lang="en-GB"/>
          </a:p>
        </p:txBody>
      </p:sp>
    </p:spTree>
    <p:extLst>
      <p:ext uri="{BB962C8B-B14F-4D97-AF65-F5344CB8AC3E}">
        <p14:creationId xmlns:p14="http://schemas.microsoft.com/office/powerpoint/2010/main" val="406325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D89E99-580C-4891-837D-EBEBDC8559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E91D78-A006-4534-846B-0E6F7137872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E9AF71-3DF7-4785-821E-A7DDCE7D3628}"/>
              </a:ext>
            </a:extLst>
          </p:cNvPr>
          <p:cNvSpPr>
            <a:spLocks noGrp="1"/>
          </p:cNvSpPr>
          <p:nvPr>
            <p:ph type="dt" sz="half" idx="10"/>
          </p:nvPr>
        </p:nvSpPr>
        <p:spPr/>
        <p:txBody>
          <a:bodyPr/>
          <a:lstStyle/>
          <a:p>
            <a:fld id="{52EAFF4A-6C8C-4942-9894-ECA3CAD4ABE8}" type="datetimeFigureOut">
              <a:rPr lang="en-GB" smtClean="0"/>
              <a:t>07/05/2026</a:t>
            </a:fld>
            <a:endParaRPr lang="en-GB"/>
          </a:p>
        </p:txBody>
      </p:sp>
      <p:sp>
        <p:nvSpPr>
          <p:cNvPr id="5" name="Footer Placeholder 4">
            <a:extLst>
              <a:ext uri="{FF2B5EF4-FFF2-40B4-BE49-F238E27FC236}">
                <a16:creationId xmlns:a16="http://schemas.microsoft.com/office/drawing/2014/main" id="{D6313ECD-2D3E-4CFB-87D7-3C2C12FF39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E734B6-9E40-40C9-A041-562EC3C9BD1C}"/>
              </a:ext>
            </a:extLst>
          </p:cNvPr>
          <p:cNvSpPr>
            <a:spLocks noGrp="1"/>
          </p:cNvSpPr>
          <p:nvPr>
            <p:ph type="sldNum" sz="quarter" idx="12"/>
          </p:nvPr>
        </p:nvSpPr>
        <p:spPr/>
        <p:txBody>
          <a:bodyPr/>
          <a:lstStyle/>
          <a:p>
            <a:fld id="{EF86AE36-7B7E-4469-A95A-808609C9E861}" type="slidenum">
              <a:rPr lang="en-GB" smtClean="0"/>
              <a:t>‹#›</a:t>
            </a:fld>
            <a:endParaRPr lang="en-GB"/>
          </a:p>
        </p:txBody>
      </p:sp>
    </p:spTree>
    <p:extLst>
      <p:ext uri="{BB962C8B-B14F-4D97-AF65-F5344CB8AC3E}">
        <p14:creationId xmlns:p14="http://schemas.microsoft.com/office/powerpoint/2010/main" val="2137357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CD7868-0E1D-469E-96A2-29A5E602AF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DD6D702-3C3B-4518-AE8C-D617D444C6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24A7DB-C778-45D2-B761-D88F776EE6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EAFF4A-6C8C-4942-9894-ECA3CAD4ABE8}" type="datetimeFigureOut">
              <a:rPr lang="en-GB" smtClean="0"/>
              <a:t>07/05/2026</a:t>
            </a:fld>
            <a:endParaRPr lang="en-GB"/>
          </a:p>
        </p:txBody>
      </p:sp>
      <p:sp>
        <p:nvSpPr>
          <p:cNvPr id="5" name="Footer Placeholder 4">
            <a:extLst>
              <a:ext uri="{FF2B5EF4-FFF2-40B4-BE49-F238E27FC236}">
                <a16:creationId xmlns:a16="http://schemas.microsoft.com/office/drawing/2014/main" id="{E6F44EBE-52CE-4722-A00A-0F7E8E11BF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64D73F1-3773-406C-9FBB-B38E6FBF55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86AE36-7B7E-4469-A95A-808609C9E861}" type="slidenum">
              <a:rPr lang="en-GB" smtClean="0"/>
              <a:t>‹#›</a:t>
            </a:fld>
            <a:endParaRPr lang="en-GB"/>
          </a:p>
        </p:txBody>
      </p:sp>
    </p:spTree>
    <p:extLst>
      <p:ext uri="{BB962C8B-B14F-4D97-AF65-F5344CB8AC3E}">
        <p14:creationId xmlns:p14="http://schemas.microsoft.com/office/powerpoint/2010/main" val="10715315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551612" y="1847798"/>
            <a:ext cx="9144000" cy="1655762"/>
          </a:xfrm>
        </p:spPr>
        <p:txBody>
          <a:bodyPr/>
          <a:lstStyle/>
          <a:p>
            <a:r>
              <a:rPr lang="en-GB"/>
              <a:t>7</a:t>
            </a:r>
            <a:r>
              <a:rPr lang="en-GB" baseline="30000"/>
              <a:t>th</a:t>
            </a:r>
            <a:r>
              <a:rPr lang="en-GB"/>
              <a:t> May 2026</a:t>
            </a:r>
            <a:endParaRPr lang="en-GB" dirty="0"/>
          </a:p>
        </p:txBody>
      </p:sp>
      <p:pic>
        <p:nvPicPr>
          <p:cNvPr id="5" name="Picture 4"/>
          <p:cNvPicPr>
            <a:picLocks noChangeAspect="1"/>
          </p:cNvPicPr>
          <p:nvPr/>
        </p:nvPicPr>
        <p:blipFill>
          <a:blip r:embed="rId2"/>
          <a:stretch>
            <a:fillRect/>
          </a:stretch>
        </p:blipFill>
        <p:spPr>
          <a:xfrm>
            <a:off x="6139543" y="3253864"/>
            <a:ext cx="5277667" cy="3443184"/>
          </a:xfrm>
          <a:prstGeom prst="rect">
            <a:avLst/>
          </a:prstGeom>
        </p:spPr>
      </p:pic>
      <p:pic>
        <p:nvPicPr>
          <p:cNvPr id="6" name="Picture 5"/>
          <p:cNvPicPr>
            <a:picLocks noChangeAspect="1"/>
          </p:cNvPicPr>
          <p:nvPr/>
        </p:nvPicPr>
        <p:blipFill>
          <a:blip r:embed="rId3"/>
          <a:stretch>
            <a:fillRect/>
          </a:stretch>
        </p:blipFill>
        <p:spPr>
          <a:xfrm>
            <a:off x="2495612" y="0"/>
            <a:ext cx="6108465" cy="2495007"/>
          </a:xfrm>
          <a:prstGeom prst="rect">
            <a:avLst/>
          </a:prstGeom>
        </p:spPr>
      </p:pic>
      <p:pic>
        <p:nvPicPr>
          <p:cNvPr id="4" name="Picture 3"/>
          <p:cNvPicPr>
            <a:picLocks noChangeAspect="1"/>
          </p:cNvPicPr>
          <p:nvPr/>
        </p:nvPicPr>
        <p:blipFill>
          <a:blip r:embed="rId4"/>
          <a:stretch>
            <a:fillRect/>
          </a:stretch>
        </p:blipFill>
        <p:spPr>
          <a:xfrm>
            <a:off x="1210562" y="2675679"/>
            <a:ext cx="3910078" cy="4300003"/>
          </a:xfrm>
          <a:prstGeom prst="rect">
            <a:avLst/>
          </a:prstGeom>
        </p:spPr>
      </p:pic>
      <p:pic>
        <p:nvPicPr>
          <p:cNvPr id="7" name="Picture 6">
            <a:extLst>
              <a:ext uri="{FF2B5EF4-FFF2-40B4-BE49-F238E27FC236}">
                <a16:creationId xmlns:a16="http://schemas.microsoft.com/office/drawing/2014/main" id="{CFEF480B-8F3C-473A-A2BA-BAD2206AA4A9}"/>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0253285" y="0"/>
            <a:ext cx="1740654" cy="1740654"/>
          </a:xfrm>
          <a:prstGeom prst="rect">
            <a:avLst/>
          </a:prstGeom>
        </p:spPr>
      </p:pic>
    </p:spTree>
    <p:extLst>
      <p:ext uri="{BB962C8B-B14F-4D97-AF65-F5344CB8AC3E}">
        <p14:creationId xmlns:p14="http://schemas.microsoft.com/office/powerpoint/2010/main" val="19805259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6632"/>
            <a:ext cx="8229600" cy="648072"/>
          </a:xfrm>
        </p:spPr>
        <p:txBody>
          <a:bodyPr>
            <a:normAutofit/>
          </a:bodyPr>
          <a:lstStyle/>
          <a:p>
            <a:r>
              <a:rPr lang="en-GB" sz="3200" b="1" dirty="0">
                <a:latin typeface="Bradley Hand ITC" panose="03070402050302030203" pitchFamily="66" charset="0"/>
              </a:rPr>
              <a:t>What is self regulation?</a:t>
            </a:r>
          </a:p>
        </p:txBody>
      </p:sp>
      <p:sp>
        <p:nvSpPr>
          <p:cNvPr id="3" name="Content Placeholder 2"/>
          <p:cNvSpPr>
            <a:spLocks noGrp="1"/>
          </p:cNvSpPr>
          <p:nvPr>
            <p:ph idx="1"/>
          </p:nvPr>
        </p:nvSpPr>
        <p:spPr>
          <a:xfrm>
            <a:off x="1981200" y="692697"/>
            <a:ext cx="8229600" cy="5433467"/>
          </a:xfrm>
        </p:spPr>
        <p:txBody>
          <a:bodyPr>
            <a:normAutofit/>
          </a:bodyPr>
          <a:lstStyle/>
          <a:p>
            <a:pPr marL="0" indent="0">
              <a:buNone/>
            </a:pPr>
            <a:r>
              <a:rPr lang="en-GB" sz="2400" b="1" dirty="0">
                <a:latin typeface="Bradley Hand ITC" panose="03070402050302030203" pitchFamily="66" charset="0"/>
              </a:rPr>
              <a:t>The ability to focus your attention, control your emotions and manage your thinking, behaviour and feelings. </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06" y="1700808"/>
            <a:ext cx="7721719" cy="4844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3C05B6E2-11F4-4E31-BA93-EB2BF924DC9E}"/>
              </a:ext>
            </a:extLst>
          </p:cNvPr>
          <p:cNvPicPr>
            <a:picLocks noChangeAspect="1"/>
          </p:cNvPicPr>
          <p:nvPr/>
        </p:nvPicPr>
        <p:blipFill>
          <a:blip r:embed="rId3"/>
          <a:stretch>
            <a:fillRect/>
          </a:stretch>
        </p:blipFill>
        <p:spPr>
          <a:xfrm>
            <a:off x="4410075" y="1904907"/>
            <a:ext cx="3371850" cy="1282175"/>
          </a:xfrm>
          <a:prstGeom prst="rect">
            <a:avLst/>
          </a:prstGeom>
        </p:spPr>
      </p:pic>
      <p:pic>
        <p:nvPicPr>
          <p:cNvPr id="5" name="Picture 4">
            <a:extLst>
              <a:ext uri="{FF2B5EF4-FFF2-40B4-BE49-F238E27FC236}">
                <a16:creationId xmlns:a16="http://schemas.microsoft.com/office/drawing/2014/main" id="{FCD0E6C2-513B-4088-B13B-0911C10AC75F}"/>
              </a:ext>
            </a:extLst>
          </p:cNvPr>
          <p:cNvPicPr>
            <a:picLocks noChangeAspect="1"/>
          </p:cNvPicPr>
          <p:nvPr/>
        </p:nvPicPr>
        <p:blipFill>
          <a:blip r:embed="rId4"/>
          <a:stretch>
            <a:fillRect/>
          </a:stretch>
        </p:blipFill>
        <p:spPr>
          <a:xfrm>
            <a:off x="4638675" y="3793727"/>
            <a:ext cx="2649892" cy="1166981"/>
          </a:xfrm>
          <a:prstGeom prst="rect">
            <a:avLst/>
          </a:prstGeom>
        </p:spPr>
      </p:pic>
      <p:pic>
        <p:nvPicPr>
          <p:cNvPr id="6" name="Picture 5">
            <a:extLst>
              <a:ext uri="{FF2B5EF4-FFF2-40B4-BE49-F238E27FC236}">
                <a16:creationId xmlns:a16="http://schemas.microsoft.com/office/drawing/2014/main" id="{EC6A3C1C-C34C-4B9D-B782-04812C489096}"/>
              </a:ext>
            </a:extLst>
          </p:cNvPr>
          <p:cNvPicPr>
            <a:picLocks noChangeAspect="1"/>
          </p:cNvPicPr>
          <p:nvPr/>
        </p:nvPicPr>
        <p:blipFill>
          <a:blip r:embed="rId5"/>
          <a:stretch>
            <a:fillRect/>
          </a:stretch>
        </p:blipFill>
        <p:spPr>
          <a:xfrm>
            <a:off x="2608277" y="5567353"/>
            <a:ext cx="6886575" cy="700282"/>
          </a:xfrm>
          <a:prstGeom prst="rect">
            <a:avLst/>
          </a:prstGeom>
        </p:spPr>
      </p:pic>
    </p:spTree>
    <p:extLst>
      <p:ext uri="{BB962C8B-B14F-4D97-AF65-F5344CB8AC3E}">
        <p14:creationId xmlns:p14="http://schemas.microsoft.com/office/powerpoint/2010/main" val="1142478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03513" y="692696"/>
            <a:ext cx="8618777" cy="60531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a:extLst>
              <a:ext uri="{FF2B5EF4-FFF2-40B4-BE49-F238E27FC236}">
                <a16:creationId xmlns:a16="http://schemas.microsoft.com/office/drawing/2014/main" id="{4391E037-12A9-4F49-A7B6-FD18E52053DC}"/>
              </a:ext>
            </a:extLst>
          </p:cNvPr>
          <p:cNvPicPr>
            <a:picLocks noChangeAspect="1"/>
          </p:cNvPicPr>
          <p:nvPr/>
        </p:nvPicPr>
        <p:blipFill>
          <a:blip r:embed="rId3"/>
          <a:stretch>
            <a:fillRect/>
          </a:stretch>
        </p:blipFill>
        <p:spPr>
          <a:xfrm>
            <a:off x="2198748" y="1018019"/>
            <a:ext cx="7486790" cy="1405585"/>
          </a:xfrm>
          <a:prstGeom prst="rect">
            <a:avLst/>
          </a:prstGeom>
        </p:spPr>
      </p:pic>
    </p:spTree>
    <p:extLst>
      <p:ext uri="{BB962C8B-B14F-4D97-AF65-F5344CB8AC3E}">
        <p14:creationId xmlns:p14="http://schemas.microsoft.com/office/powerpoint/2010/main" val="1327249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66638" y="135312"/>
            <a:ext cx="8577834" cy="6424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703512" y="4869160"/>
            <a:ext cx="1944216" cy="12241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8544272" y="4869160"/>
            <a:ext cx="1656184" cy="13681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52468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365232" cy="7014754"/>
          </a:xfrm>
          <a:prstGeom prst="rect">
            <a:avLst/>
          </a:prstGeom>
        </p:spPr>
      </p:pic>
    </p:spTree>
    <p:extLst>
      <p:ext uri="{BB962C8B-B14F-4D97-AF65-F5344CB8AC3E}">
        <p14:creationId xmlns:p14="http://schemas.microsoft.com/office/powerpoint/2010/main" val="4038561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4047" y="3429000"/>
            <a:ext cx="8184400" cy="30042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6822" y="114300"/>
            <a:ext cx="6038850" cy="3314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5305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DF29BB3-A085-427A-8541-AAFA4ADF03FA}"/>
              </a:ext>
            </a:extLst>
          </p:cNvPr>
          <p:cNvPicPr>
            <a:picLocks noChangeAspect="1"/>
          </p:cNvPicPr>
          <p:nvPr/>
        </p:nvPicPr>
        <p:blipFill>
          <a:blip r:embed="rId2"/>
          <a:stretch>
            <a:fillRect/>
          </a:stretch>
        </p:blipFill>
        <p:spPr>
          <a:xfrm>
            <a:off x="988613" y="2624886"/>
            <a:ext cx="5437584" cy="1555598"/>
          </a:xfrm>
          <a:prstGeom prst="rect">
            <a:avLst/>
          </a:prstGeom>
        </p:spPr>
      </p:pic>
      <p:sp>
        <p:nvSpPr>
          <p:cNvPr id="5" name="Rectangle 4">
            <a:extLst>
              <a:ext uri="{FF2B5EF4-FFF2-40B4-BE49-F238E27FC236}">
                <a16:creationId xmlns:a16="http://schemas.microsoft.com/office/drawing/2014/main" id="{1B2E6708-98F0-405A-9650-856BDD8DF621}"/>
              </a:ext>
            </a:extLst>
          </p:cNvPr>
          <p:cNvSpPr/>
          <p:nvPr/>
        </p:nvSpPr>
        <p:spPr>
          <a:xfrm>
            <a:off x="6852010" y="3858517"/>
            <a:ext cx="4339772" cy="2800767"/>
          </a:xfrm>
          <a:prstGeom prst="rect">
            <a:avLst/>
          </a:prstGeom>
        </p:spPr>
        <p:txBody>
          <a:bodyPr wrap="square">
            <a:spAutoFit/>
          </a:bodyPr>
          <a:lstStyle/>
          <a:p>
            <a:r>
              <a:rPr lang="en-GB" sz="2400" dirty="0">
                <a:latin typeface="+mj-lt"/>
              </a:rPr>
              <a:t>The </a:t>
            </a:r>
            <a:r>
              <a:rPr lang="en-GB" sz="3200" b="1" dirty="0">
                <a:solidFill>
                  <a:srgbClr val="C00000"/>
                </a:solidFill>
                <a:latin typeface="+mj-lt"/>
              </a:rPr>
              <a:t>Red Zone </a:t>
            </a:r>
            <a:r>
              <a:rPr lang="en-GB" sz="2400" dirty="0">
                <a:latin typeface="+mj-lt"/>
              </a:rPr>
              <a:t>is used to describe extremely heightened states of alertness and intense emotions.  A person may be elated or experiencing </a:t>
            </a:r>
            <a:r>
              <a:rPr lang="en-GB" sz="2400" b="1" dirty="0">
                <a:solidFill>
                  <a:srgbClr val="C00000"/>
                </a:solidFill>
                <a:latin typeface="+mj-lt"/>
              </a:rPr>
              <a:t>anger, rage, devastation, or terror when in the Red Zone. </a:t>
            </a:r>
          </a:p>
        </p:txBody>
      </p:sp>
      <p:sp>
        <p:nvSpPr>
          <p:cNvPr id="6" name="Rectangle 5">
            <a:extLst>
              <a:ext uri="{FF2B5EF4-FFF2-40B4-BE49-F238E27FC236}">
                <a16:creationId xmlns:a16="http://schemas.microsoft.com/office/drawing/2014/main" id="{4BBB3FD6-8707-422C-A086-1B4B554CDF8D}"/>
              </a:ext>
            </a:extLst>
          </p:cNvPr>
          <p:cNvSpPr/>
          <p:nvPr/>
        </p:nvSpPr>
        <p:spPr>
          <a:xfrm>
            <a:off x="6458860" y="274628"/>
            <a:ext cx="5225142" cy="3170099"/>
          </a:xfrm>
          <a:prstGeom prst="rect">
            <a:avLst/>
          </a:prstGeom>
        </p:spPr>
        <p:txBody>
          <a:bodyPr wrap="square">
            <a:spAutoFit/>
          </a:bodyPr>
          <a:lstStyle/>
          <a:p>
            <a:r>
              <a:rPr lang="en-GB" sz="2400" b="0" i="0" dirty="0">
                <a:solidFill>
                  <a:srgbClr val="3F3F3F"/>
                </a:solidFill>
                <a:effectLst/>
                <a:latin typeface="+mj-lt"/>
              </a:rPr>
              <a:t>The </a:t>
            </a:r>
            <a:r>
              <a:rPr lang="en-GB" sz="3200" b="1" i="0" dirty="0">
                <a:solidFill>
                  <a:srgbClr val="3F3F3F"/>
                </a:solidFill>
                <a:effectLst/>
                <a:highlight>
                  <a:srgbClr val="FFFF00"/>
                </a:highlight>
                <a:latin typeface="+mj-lt"/>
              </a:rPr>
              <a:t>Yellow Zone</a:t>
            </a:r>
            <a:r>
              <a:rPr lang="en-GB" sz="3200" b="0" i="0" dirty="0">
                <a:solidFill>
                  <a:srgbClr val="3F3F3F"/>
                </a:solidFill>
                <a:effectLst/>
                <a:latin typeface="+mj-lt"/>
              </a:rPr>
              <a:t> </a:t>
            </a:r>
            <a:r>
              <a:rPr lang="en-GB" sz="2400" b="0" i="0" dirty="0">
                <a:solidFill>
                  <a:srgbClr val="3F3F3F"/>
                </a:solidFill>
                <a:effectLst/>
                <a:latin typeface="+mj-lt"/>
              </a:rPr>
              <a:t>is also used to describe a heightened state of alertness and elevated emotions, however one has more control when they are in the Yellow Zone.  A person may be experiencing </a:t>
            </a:r>
            <a:r>
              <a:rPr lang="en-GB" sz="2400" b="1" i="0" dirty="0">
                <a:solidFill>
                  <a:schemeClr val="accent4">
                    <a:lumMod val="50000"/>
                  </a:schemeClr>
                </a:solidFill>
                <a:effectLst/>
                <a:latin typeface="+mj-lt"/>
              </a:rPr>
              <a:t>stress, frustration, anxiety, excitement, silliness, the wiggles, or nervousness when in the Yellow Zone. </a:t>
            </a:r>
            <a:r>
              <a:rPr lang="en-GB" sz="2400" b="0" i="0" dirty="0">
                <a:solidFill>
                  <a:srgbClr val="3F3F3F"/>
                </a:solidFill>
                <a:effectLst/>
                <a:latin typeface="+mj-lt"/>
              </a:rPr>
              <a:t> </a:t>
            </a:r>
            <a:endParaRPr lang="en-GB" sz="2400" dirty="0">
              <a:latin typeface="+mj-lt"/>
            </a:endParaRPr>
          </a:p>
        </p:txBody>
      </p:sp>
      <p:sp>
        <p:nvSpPr>
          <p:cNvPr id="7" name="Rectangle 6">
            <a:extLst>
              <a:ext uri="{FF2B5EF4-FFF2-40B4-BE49-F238E27FC236}">
                <a16:creationId xmlns:a16="http://schemas.microsoft.com/office/drawing/2014/main" id="{819F2CBF-DF3E-4350-8CC5-60484EDA82E2}"/>
              </a:ext>
            </a:extLst>
          </p:cNvPr>
          <p:cNvSpPr/>
          <p:nvPr/>
        </p:nvSpPr>
        <p:spPr>
          <a:xfrm>
            <a:off x="1494971" y="4347405"/>
            <a:ext cx="5109028" cy="2431435"/>
          </a:xfrm>
          <a:prstGeom prst="rect">
            <a:avLst/>
          </a:prstGeom>
        </p:spPr>
        <p:txBody>
          <a:bodyPr wrap="square">
            <a:spAutoFit/>
          </a:bodyPr>
          <a:lstStyle/>
          <a:p>
            <a:r>
              <a:rPr lang="en-GB" sz="2400" dirty="0">
                <a:latin typeface="+mj-lt"/>
              </a:rPr>
              <a:t>The </a:t>
            </a:r>
            <a:r>
              <a:rPr lang="en-GB" sz="3200" b="1" dirty="0">
                <a:solidFill>
                  <a:schemeClr val="accent6">
                    <a:lumMod val="75000"/>
                  </a:schemeClr>
                </a:solidFill>
                <a:latin typeface="+mj-lt"/>
              </a:rPr>
              <a:t>Green Zone </a:t>
            </a:r>
            <a:r>
              <a:rPr lang="en-GB" sz="2400" dirty="0">
                <a:latin typeface="+mj-lt"/>
              </a:rPr>
              <a:t>is used to describe a calm state of alertness. A person may be described as </a:t>
            </a:r>
            <a:r>
              <a:rPr lang="en-GB" sz="2400" b="1" dirty="0">
                <a:solidFill>
                  <a:schemeClr val="accent6">
                    <a:lumMod val="75000"/>
                  </a:schemeClr>
                </a:solidFill>
                <a:latin typeface="+mj-lt"/>
              </a:rPr>
              <a:t>happy, focused, content, or ready to learn</a:t>
            </a:r>
            <a:r>
              <a:rPr lang="en-GB" sz="2400" dirty="0">
                <a:latin typeface="+mj-lt"/>
              </a:rPr>
              <a:t> when in the Green Zone.  This is the zone where optimal learning occurs. </a:t>
            </a:r>
          </a:p>
        </p:txBody>
      </p:sp>
      <p:sp>
        <p:nvSpPr>
          <p:cNvPr id="8" name="Rectangle 7">
            <a:extLst>
              <a:ext uri="{FF2B5EF4-FFF2-40B4-BE49-F238E27FC236}">
                <a16:creationId xmlns:a16="http://schemas.microsoft.com/office/drawing/2014/main" id="{611A395A-C014-4D0A-9CD4-E62B25FF62BB}"/>
              </a:ext>
            </a:extLst>
          </p:cNvPr>
          <p:cNvSpPr/>
          <p:nvPr/>
        </p:nvSpPr>
        <p:spPr>
          <a:xfrm>
            <a:off x="1173671" y="448492"/>
            <a:ext cx="4559471" cy="1692771"/>
          </a:xfrm>
          <a:prstGeom prst="rect">
            <a:avLst/>
          </a:prstGeom>
        </p:spPr>
        <p:txBody>
          <a:bodyPr wrap="square">
            <a:spAutoFit/>
          </a:bodyPr>
          <a:lstStyle/>
          <a:p>
            <a:r>
              <a:rPr lang="en-GB" sz="2400" dirty="0">
                <a:latin typeface="+mj-lt"/>
              </a:rPr>
              <a:t>The </a:t>
            </a:r>
            <a:r>
              <a:rPr lang="en-GB" sz="3200" b="1" dirty="0">
                <a:solidFill>
                  <a:srgbClr val="0070C0"/>
                </a:solidFill>
                <a:latin typeface="+mj-lt"/>
              </a:rPr>
              <a:t>Blue Zone </a:t>
            </a:r>
            <a:r>
              <a:rPr lang="en-GB" sz="2400" dirty="0">
                <a:latin typeface="+mj-lt"/>
              </a:rPr>
              <a:t>is used to describe low states of alertness and down feelings such as when one feels </a:t>
            </a:r>
            <a:r>
              <a:rPr lang="en-GB" sz="2400" b="1" dirty="0">
                <a:solidFill>
                  <a:srgbClr val="0070C0"/>
                </a:solidFill>
                <a:latin typeface="+mj-lt"/>
              </a:rPr>
              <a:t>sad, tired, sick, or bored. </a:t>
            </a:r>
          </a:p>
        </p:txBody>
      </p:sp>
      <p:pic>
        <p:nvPicPr>
          <p:cNvPr id="9" name="Picture 8">
            <a:extLst>
              <a:ext uri="{FF2B5EF4-FFF2-40B4-BE49-F238E27FC236}">
                <a16:creationId xmlns:a16="http://schemas.microsoft.com/office/drawing/2014/main" id="{2D272196-1336-42FA-BD7A-DD9D8838608A}"/>
              </a:ext>
            </a:extLst>
          </p:cNvPr>
          <p:cNvPicPr>
            <a:picLocks noChangeAspect="1"/>
          </p:cNvPicPr>
          <p:nvPr/>
        </p:nvPicPr>
        <p:blipFill>
          <a:blip r:embed="rId3"/>
          <a:stretch>
            <a:fillRect/>
          </a:stretch>
        </p:blipFill>
        <p:spPr>
          <a:xfrm>
            <a:off x="159822" y="448492"/>
            <a:ext cx="828791" cy="1228896"/>
          </a:xfrm>
          <a:prstGeom prst="rect">
            <a:avLst/>
          </a:prstGeom>
        </p:spPr>
      </p:pic>
      <p:pic>
        <p:nvPicPr>
          <p:cNvPr id="10" name="Picture 9">
            <a:extLst>
              <a:ext uri="{FF2B5EF4-FFF2-40B4-BE49-F238E27FC236}">
                <a16:creationId xmlns:a16="http://schemas.microsoft.com/office/drawing/2014/main" id="{635460DA-25BA-4C29-8FB4-81FB5F00C60B}"/>
              </a:ext>
            </a:extLst>
          </p:cNvPr>
          <p:cNvPicPr>
            <a:picLocks noChangeAspect="1"/>
          </p:cNvPicPr>
          <p:nvPr/>
        </p:nvPicPr>
        <p:blipFill>
          <a:blip r:embed="rId4"/>
          <a:stretch>
            <a:fillRect/>
          </a:stretch>
        </p:blipFill>
        <p:spPr>
          <a:xfrm>
            <a:off x="10928675" y="4558795"/>
            <a:ext cx="1124107" cy="1181265"/>
          </a:xfrm>
          <a:prstGeom prst="rect">
            <a:avLst/>
          </a:prstGeom>
        </p:spPr>
      </p:pic>
      <p:pic>
        <p:nvPicPr>
          <p:cNvPr id="12" name="Picture 11">
            <a:extLst>
              <a:ext uri="{FF2B5EF4-FFF2-40B4-BE49-F238E27FC236}">
                <a16:creationId xmlns:a16="http://schemas.microsoft.com/office/drawing/2014/main" id="{3DF4192E-5962-4935-B4D8-096CB77A6DE3}"/>
              </a:ext>
            </a:extLst>
          </p:cNvPr>
          <p:cNvPicPr>
            <a:picLocks noChangeAspect="1"/>
          </p:cNvPicPr>
          <p:nvPr/>
        </p:nvPicPr>
        <p:blipFill>
          <a:blip r:embed="rId5"/>
          <a:stretch>
            <a:fillRect/>
          </a:stretch>
        </p:blipFill>
        <p:spPr>
          <a:xfrm>
            <a:off x="10071305" y="2945514"/>
            <a:ext cx="857370" cy="1066949"/>
          </a:xfrm>
          <a:prstGeom prst="rect">
            <a:avLst/>
          </a:prstGeom>
        </p:spPr>
      </p:pic>
      <p:pic>
        <p:nvPicPr>
          <p:cNvPr id="13" name="Picture 12">
            <a:extLst>
              <a:ext uri="{FF2B5EF4-FFF2-40B4-BE49-F238E27FC236}">
                <a16:creationId xmlns:a16="http://schemas.microsoft.com/office/drawing/2014/main" id="{6C0AEED9-0D0A-43AA-86D9-B89202986113}"/>
              </a:ext>
            </a:extLst>
          </p:cNvPr>
          <p:cNvPicPr>
            <a:picLocks noChangeAspect="1"/>
          </p:cNvPicPr>
          <p:nvPr/>
        </p:nvPicPr>
        <p:blipFill>
          <a:blip r:embed="rId6"/>
          <a:stretch>
            <a:fillRect/>
          </a:stretch>
        </p:blipFill>
        <p:spPr>
          <a:xfrm>
            <a:off x="10939377" y="2944750"/>
            <a:ext cx="876718" cy="1066949"/>
          </a:xfrm>
          <a:prstGeom prst="rect">
            <a:avLst/>
          </a:prstGeom>
        </p:spPr>
      </p:pic>
      <p:pic>
        <p:nvPicPr>
          <p:cNvPr id="14" name="Picture 13">
            <a:extLst>
              <a:ext uri="{FF2B5EF4-FFF2-40B4-BE49-F238E27FC236}">
                <a16:creationId xmlns:a16="http://schemas.microsoft.com/office/drawing/2014/main" id="{7271160E-147D-452A-9199-A63D42786F33}"/>
              </a:ext>
            </a:extLst>
          </p:cNvPr>
          <p:cNvPicPr>
            <a:picLocks noChangeAspect="1"/>
          </p:cNvPicPr>
          <p:nvPr/>
        </p:nvPicPr>
        <p:blipFill>
          <a:blip r:embed="rId7"/>
          <a:stretch>
            <a:fillRect/>
          </a:stretch>
        </p:blipFill>
        <p:spPr>
          <a:xfrm>
            <a:off x="408970" y="5488383"/>
            <a:ext cx="1047896" cy="1181265"/>
          </a:xfrm>
          <a:prstGeom prst="rect">
            <a:avLst/>
          </a:prstGeom>
        </p:spPr>
      </p:pic>
      <p:pic>
        <p:nvPicPr>
          <p:cNvPr id="15" name="Picture 14">
            <a:extLst>
              <a:ext uri="{FF2B5EF4-FFF2-40B4-BE49-F238E27FC236}">
                <a16:creationId xmlns:a16="http://schemas.microsoft.com/office/drawing/2014/main" id="{C73681DB-7167-4F89-8D9E-EEF48547F52D}"/>
              </a:ext>
            </a:extLst>
          </p:cNvPr>
          <p:cNvPicPr>
            <a:picLocks noChangeAspect="1"/>
          </p:cNvPicPr>
          <p:nvPr/>
        </p:nvPicPr>
        <p:blipFill>
          <a:blip r:embed="rId8"/>
          <a:stretch>
            <a:fillRect/>
          </a:stretch>
        </p:blipFill>
        <p:spPr>
          <a:xfrm>
            <a:off x="470891" y="4233826"/>
            <a:ext cx="924054" cy="1181265"/>
          </a:xfrm>
          <a:prstGeom prst="rect">
            <a:avLst/>
          </a:prstGeom>
        </p:spPr>
      </p:pic>
      <p:pic>
        <p:nvPicPr>
          <p:cNvPr id="16" name="Picture 15">
            <a:extLst>
              <a:ext uri="{FF2B5EF4-FFF2-40B4-BE49-F238E27FC236}">
                <a16:creationId xmlns:a16="http://schemas.microsoft.com/office/drawing/2014/main" id="{C372F3F6-5E80-4072-AD6B-70D8B77F78AF}"/>
              </a:ext>
            </a:extLst>
          </p:cNvPr>
          <p:cNvPicPr>
            <a:picLocks noChangeAspect="1"/>
          </p:cNvPicPr>
          <p:nvPr/>
        </p:nvPicPr>
        <p:blipFill>
          <a:blip r:embed="rId9"/>
          <a:stretch>
            <a:fillRect/>
          </a:stretch>
        </p:blipFill>
        <p:spPr>
          <a:xfrm>
            <a:off x="161285" y="1804381"/>
            <a:ext cx="771633" cy="1047896"/>
          </a:xfrm>
          <a:prstGeom prst="rect">
            <a:avLst/>
          </a:prstGeom>
        </p:spPr>
      </p:pic>
      <p:pic>
        <p:nvPicPr>
          <p:cNvPr id="17" name="Picture 16">
            <a:extLst>
              <a:ext uri="{FF2B5EF4-FFF2-40B4-BE49-F238E27FC236}">
                <a16:creationId xmlns:a16="http://schemas.microsoft.com/office/drawing/2014/main" id="{30247041-C1A6-4702-8D44-D9A9BC0BEC59}"/>
              </a:ext>
            </a:extLst>
          </p:cNvPr>
          <p:cNvPicPr>
            <a:picLocks noChangeAspect="1"/>
          </p:cNvPicPr>
          <p:nvPr/>
        </p:nvPicPr>
        <p:blipFill>
          <a:blip r:embed="rId10"/>
          <a:stretch>
            <a:fillRect/>
          </a:stretch>
        </p:blipFill>
        <p:spPr>
          <a:xfrm>
            <a:off x="10916415" y="5740824"/>
            <a:ext cx="1009791" cy="1047896"/>
          </a:xfrm>
          <a:prstGeom prst="rect">
            <a:avLst/>
          </a:prstGeom>
        </p:spPr>
      </p:pic>
    </p:spTree>
    <p:extLst>
      <p:ext uri="{BB962C8B-B14F-4D97-AF65-F5344CB8AC3E}">
        <p14:creationId xmlns:p14="http://schemas.microsoft.com/office/powerpoint/2010/main" val="3961741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E39E0-0713-4637-B83C-34CFFA336475}"/>
              </a:ext>
            </a:extLst>
          </p:cNvPr>
          <p:cNvSpPr>
            <a:spLocks noGrp="1"/>
          </p:cNvSpPr>
          <p:nvPr>
            <p:ph type="title"/>
          </p:nvPr>
        </p:nvSpPr>
        <p:spPr>
          <a:xfrm>
            <a:off x="545751" y="0"/>
            <a:ext cx="10515600" cy="2294185"/>
          </a:xfrm>
        </p:spPr>
        <p:txBody>
          <a:bodyPr>
            <a:normAutofit fontScale="90000"/>
          </a:bodyPr>
          <a:lstStyle/>
          <a:p>
            <a:pPr>
              <a:lnSpc>
                <a:spcPct val="150000"/>
              </a:lnSpc>
            </a:pPr>
            <a:r>
              <a:rPr lang="en-GB" b="1" dirty="0"/>
              <a:t>What is it?</a:t>
            </a:r>
            <a:br>
              <a:rPr lang="en-GB" dirty="0"/>
            </a:br>
            <a:r>
              <a:rPr lang="en-GB" sz="2200" dirty="0">
                <a:solidFill>
                  <a:schemeClr val="tx1">
                    <a:lumMod val="85000"/>
                    <a:lumOff val="15000"/>
                  </a:schemeClr>
                </a:solidFill>
              </a:rPr>
              <a:t>The Zones of Regulation is an approach which supports children in </a:t>
            </a:r>
            <a:r>
              <a:rPr lang="en-GB" sz="2200" b="1" dirty="0">
                <a:solidFill>
                  <a:schemeClr val="tx1">
                    <a:lumMod val="85000"/>
                    <a:lumOff val="15000"/>
                  </a:schemeClr>
                </a:solidFill>
              </a:rPr>
              <a:t>managing their feelings. </a:t>
            </a:r>
            <a:br>
              <a:rPr lang="en-GB" sz="2200" dirty="0">
                <a:solidFill>
                  <a:schemeClr val="tx1">
                    <a:lumMod val="85000"/>
                    <a:lumOff val="15000"/>
                  </a:schemeClr>
                </a:solidFill>
              </a:rPr>
            </a:br>
            <a:r>
              <a:rPr lang="en-GB" sz="2200" dirty="0">
                <a:solidFill>
                  <a:schemeClr val="tx1">
                    <a:lumMod val="85000"/>
                    <a:lumOff val="15000"/>
                  </a:schemeClr>
                </a:solidFill>
              </a:rPr>
              <a:t>By categorising the different ways we can feel and states of alertness, children can be supported to </a:t>
            </a:r>
            <a:r>
              <a:rPr lang="en-GB" sz="2200" b="1" dirty="0">
                <a:solidFill>
                  <a:schemeClr val="tx1">
                    <a:lumMod val="85000"/>
                    <a:lumOff val="15000"/>
                  </a:schemeClr>
                </a:solidFill>
              </a:rPr>
              <a:t>identify</a:t>
            </a:r>
            <a:r>
              <a:rPr lang="en-GB" sz="2200" dirty="0">
                <a:solidFill>
                  <a:schemeClr val="tx1">
                    <a:lumMod val="85000"/>
                    <a:lumOff val="15000"/>
                  </a:schemeClr>
                </a:solidFill>
              </a:rPr>
              <a:t> their own feelings and understand how their </a:t>
            </a:r>
            <a:r>
              <a:rPr lang="en-GB" sz="2200" b="1" dirty="0">
                <a:solidFill>
                  <a:schemeClr val="tx1">
                    <a:lumMod val="85000"/>
                    <a:lumOff val="15000"/>
                  </a:schemeClr>
                </a:solidFill>
              </a:rPr>
              <a:t>feelings can then affect their behaviour</a:t>
            </a:r>
            <a:r>
              <a:rPr lang="en-GB" sz="2200" dirty="0">
                <a:solidFill>
                  <a:schemeClr val="tx1">
                    <a:lumMod val="85000"/>
                    <a:lumOff val="15000"/>
                  </a:schemeClr>
                </a:solidFill>
              </a:rPr>
              <a:t>. </a:t>
            </a:r>
            <a:endParaRPr lang="en-GB" dirty="0">
              <a:solidFill>
                <a:schemeClr val="tx1">
                  <a:lumMod val="85000"/>
                  <a:lumOff val="15000"/>
                </a:schemeClr>
              </a:solidFill>
            </a:endParaRPr>
          </a:p>
        </p:txBody>
      </p:sp>
      <p:pic>
        <p:nvPicPr>
          <p:cNvPr id="4" name="Picture 3">
            <a:extLst>
              <a:ext uri="{FF2B5EF4-FFF2-40B4-BE49-F238E27FC236}">
                <a16:creationId xmlns:a16="http://schemas.microsoft.com/office/drawing/2014/main" id="{38B4B28E-B20D-461B-B40B-5B64D60AD14E}"/>
              </a:ext>
            </a:extLst>
          </p:cNvPr>
          <p:cNvPicPr>
            <a:picLocks noChangeAspect="1"/>
          </p:cNvPicPr>
          <p:nvPr/>
        </p:nvPicPr>
        <p:blipFill>
          <a:blip r:embed="rId2"/>
          <a:stretch>
            <a:fillRect/>
          </a:stretch>
        </p:blipFill>
        <p:spPr>
          <a:xfrm>
            <a:off x="2015230" y="2294185"/>
            <a:ext cx="7576641" cy="4417333"/>
          </a:xfrm>
          <a:prstGeom prst="rect">
            <a:avLst/>
          </a:prstGeom>
        </p:spPr>
      </p:pic>
    </p:spTree>
    <p:extLst>
      <p:ext uri="{BB962C8B-B14F-4D97-AF65-F5344CB8AC3E}">
        <p14:creationId xmlns:p14="http://schemas.microsoft.com/office/powerpoint/2010/main" val="6716409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D895C-B6F7-4986-9805-12300A7AFF0F}"/>
              </a:ext>
            </a:extLst>
          </p:cNvPr>
          <p:cNvSpPr>
            <a:spLocks noGrp="1"/>
          </p:cNvSpPr>
          <p:nvPr>
            <p:ph type="title"/>
          </p:nvPr>
        </p:nvSpPr>
        <p:spPr>
          <a:xfrm>
            <a:off x="462428" y="290287"/>
            <a:ext cx="10772775" cy="1658198"/>
          </a:xfrm>
        </p:spPr>
        <p:txBody>
          <a:bodyPr/>
          <a:lstStyle/>
          <a:p>
            <a:r>
              <a:rPr lang="en-GB" b="1" dirty="0"/>
              <a:t>Worth remembering…the Red Zone is not a bad zone!</a:t>
            </a:r>
          </a:p>
        </p:txBody>
      </p:sp>
      <p:sp>
        <p:nvSpPr>
          <p:cNvPr id="3" name="Content Placeholder 2">
            <a:extLst>
              <a:ext uri="{FF2B5EF4-FFF2-40B4-BE49-F238E27FC236}">
                <a16:creationId xmlns:a16="http://schemas.microsoft.com/office/drawing/2014/main" id="{81EB1CCE-B5B6-4863-8581-609C79A9FBF0}"/>
              </a:ext>
            </a:extLst>
          </p:cNvPr>
          <p:cNvSpPr>
            <a:spLocks noGrp="1"/>
          </p:cNvSpPr>
          <p:nvPr>
            <p:ph idx="1"/>
          </p:nvPr>
        </p:nvSpPr>
        <p:spPr>
          <a:xfrm>
            <a:off x="462428" y="1825625"/>
            <a:ext cx="4632086" cy="4647746"/>
          </a:xfrm>
        </p:spPr>
        <p:txBody>
          <a:bodyPr>
            <a:normAutofit fontScale="92500" lnSpcReduction="20000"/>
          </a:bodyPr>
          <a:lstStyle/>
          <a:p>
            <a:pPr marL="0" indent="0">
              <a:lnSpc>
                <a:spcPct val="150000"/>
              </a:lnSpc>
              <a:buNone/>
            </a:pPr>
            <a:r>
              <a:rPr lang="en-GB" dirty="0"/>
              <a:t>In fact, none of the zones are bad! </a:t>
            </a:r>
          </a:p>
          <a:p>
            <a:pPr marL="0" indent="0">
              <a:lnSpc>
                <a:spcPct val="150000"/>
              </a:lnSpc>
              <a:buNone/>
            </a:pPr>
            <a:r>
              <a:rPr lang="en-GB" dirty="0"/>
              <a:t>The feelings of anger, terror, devastation etc are perfectly normal to feel but what matters is </a:t>
            </a:r>
            <a:r>
              <a:rPr lang="en-GB" sz="3200" b="1" dirty="0"/>
              <a:t>how</a:t>
            </a:r>
            <a:r>
              <a:rPr lang="en-GB" dirty="0"/>
              <a:t> children learn to </a:t>
            </a:r>
          </a:p>
          <a:p>
            <a:pPr marL="0" indent="0">
              <a:lnSpc>
                <a:spcPct val="150000"/>
              </a:lnSpc>
              <a:buNone/>
            </a:pPr>
            <a:r>
              <a:rPr lang="en-GB" dirty="0"/>
              <a:t>regulate and manage these strong feelings. </a:t>
            </a:r>
          </a:p>
        </p:txBody>
      </p:sp>
      <p:pic>
        <p:nvPicPr>
          <p:cNvPr id="4" name="Picture 3">
            <a:extLst>
              <a:ext uri="{FF2B5EF4-FFF2-40B4-BE49-F238E27FC236}">
                <a16:creationId xmlns:a16="http://schemas.microsoft.com/office/drawing/2014/main" id="{58CE176B-374F-44CE-B8F7-B2C53CC20A3A}"/>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Lst>
          </a:blip>
          <a:stretch>
            <a:fillRect/>
          </a:stretch>
        </p:blipFill>
        <p:spPr>
          <a:xfrm>
            <a:off x="5327891" y="2157731"/>
            <a:ext cx="6296904" cy="3419952"/>
          </a:xfrm>
          <a:prstGeom prst="rect">
            <a:avLst/>
          </a:prstGeom>
        </p:spPr>
      </p:pic>
    </p:spTree>
    <p:extLst>
      <p:ext uri="{BB962C8B-B14F-4D97-AF65-F5344CB8AC3E}">
        <p14:creationId xmlns:p14="http://schemas.microsoft.com/office/powerpoint/2010/main" val="252780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11235" y="324802"/>
            <a:ext cx="8072845" cy="5683639"/>
          </a:xfrm>
          <a:prstGeom prst="rect">
            <a:avLst/>
          </a:prstGeom>
        </p:spPr>
      </p:pic>
    </p:spTree>
    <p:extLst>
      <p:ext uri="{BB962C8B-B14F-4D97-AF65-F5344CB8AC3E}">
        <p14:creationId xmlns:p14="http://schemas.microsoft.com/office/powerpoint/2010/main" val="4129135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8B3FC4E-B41F-40BD-BE72-17B2B4B55B40}"/>
              </a:ext>
            </a:extLst>
          </p:cNvPr>
          <p:cNvSpPr>
            <a:spLocks noGrp="1"/>
          </p:cNvSpPr>
          <p:nvPr>
            <p:ph type="title"/>
          </p:nvPr>
        </p:nvSpPr>
        <p:spPr>
          <a:xfrm>
            <a:off x="397128" y="0"/>
            <a:ext cx="11397743" cy="1151393"/>
          </a:xfrm>
        </p:spPr>
        <p:txBody>
          <a:bodyPr>
            <a:normAutofit/>
          </a:bodyPr>
          <a:lstStyle/>
          <a:p>
            <a:r>
              <a:rPr lang="en-GB" b="1" dirty="0"/>
              <a:t>How can we use it at home? </a:t>
            </a:r>
          </a:p>
        </p:txBody>
      </p:sp>
      <p:pic>
        <p:nvPicPr>
          <p:cNvPr id="5" name="Picture 4">
            <a:extLst>
              <a:ext uri="{FF2B5EF4-FFF2-40B4-BE49-F238E27FC236}">
                <a16:creationId xmlns:a16="http://schemas.microsoft.com/office/drawing/2014/main" id="{EF665BF3-D430-429A-86F6-B5EDF133425E}"/>
              </a:ext>
            </a:extLst>
          </p:cNvPr>
          <p:cNvPicPr>
            <a:picLocks noChangeAspect="1"/>
          </p:cNvPicPr>
          <p:nvPr/>
        </p:nvPicPr>
        <p:blipFill>
          <a:blip r:embed="rId2"/>
          <a:stretch>
            <a:fillRect/>
          </a:stretch>
        </p:blipFill>
        <p:spPr>
          <a:xfrm>
            <a:off x="1158726" y="978353"/>
            <a:ext cx="4343801" cy="2450647"/>
          </a:xfrm>
          <a:prstGeom prst="rect">
            <a:avLst/>
          </a:prstGeom>
        </p:spPr>
      </p:pic>
      <p:sp>
        <p:nvSpPr>
          <p:cNvPr id="6" name="Title 1">
            <a:extLst>
              <a:ext uri="{FF2B5EF4-FFF2-40B4-BE49-F238E27FC236}">
                <a16:creationId xmlns:a16="http://schemas.microsoft.com/office/drawing/2014/main" id="{B5E8B782-EA34-4890-9172-812668B1A54C}"/>
              </a:ext>
            </a:extLst>
          </p:cNvPr>
          <p:cNvSpPr txBox="1">
            <a:spLocks/>
          </p:cNvSpPr>
          <p:nvPr/>
        </p:nvSpPr>
        <p:spPr>
          <a:xfrm>
            <a:off x="342297" y="3176784"/>
            <a:ext cx="6537473" cy="3525816"/>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742950" indent="-742950">
              <a:lnSpc>
                <a:spcPct val="220000"/>
              </a:lnSpc>
              <a:buAutoNum type="arabicPeriod"/>
            </a:pPr>
            <a:r>
              <a:rPr lang="en-GB" sz="2400" b="1" dirty="0">
                <a:solidFill>
                  <a:srgbClr val="C00000"/>
                </a:solidFill>
              </a:rPr>
              <a:t>Ask children ‘how are you feeling?’/check in with their feelings.</a:t>
            </a:r>
          </a:p>
          <a:p>
            <a:pPr marL="742950" indent="-742950">
              <a:lnSpc>
                <a:spcPct val="220000"/>
              </a:lnSpc>
              <a:buAutoNum type="arabicPeriod"/>
            </a:pPr>
            <a:r>
              <a:rPr lang="en-GB" sz="2400" b="1" dirty="0">
                <a:solidFill>
                  <a:schemeClr val="accent2">
                    <a:lumMod val="75000"/>
                  </a:schemeClr>
                </a:solidFill>
              </a:rPr>
              <a:t>Identify which zone they are in. ‘Which zone are you in?’</a:t>
            </a:r>
          </a:p>
          <a:p>
            <a:pPr marL="742950" indent="-742950">
              <a:lnSpc>
                <a:spcPct val="220000"/>
              </a:lnSpc>
              <a:buAutoNum type="arabicPeriod"/>
            </a:pPr>
            <a:r>
              <a:rPr lang="en-GB" sz="2400" b="1" dirty="0">
                <a:solidFill>
                  <a:schemeClr val="accent6">
                    <a:lumMod val="75000"/>
                  </a:schemeClr>
                </a:solidFill>
              </a:rPr>
              <a:t>Talk through strategies in their toolbox. </a:t>
            </a:r>
          </a:p>
        </p:txBody>
      </p:sp>
      <p:pic>
        <p:nvPicPr>
          <p:cNvPr id="7" name="Picture 6">
            <a:extLst>
              <a:ext uri="{FF2B5EF4-FFF2-40B4-BE49-F238E27FC236}">
                <a16:creationId xmlns:a16="http://schemas.microsoft.com/office/drawing/2014/main" id="{E255247F-443E-4808-A6D5-5064C1EF796F}"/>
              </a:ext>
            </a:extLst>
          </p:cNvPr>
          <p:cNvPicPr>
            <a:picLocks noChangeAspect="1"/>
          </p:cNvPicPr>
          <p:nvPr/>
        </p:nvPicPr>
        <p:blipFill>
          <a:blip r:embed="rId3"/>
          <a:stretch>
            <a:fillRect/>
          </a:stretch>
        </p:blipFill>
        <p:spPr>
          <a:xfrm>
            <a:off x="7375824" y="3846471"/>
            <a:ext cx="4196092" cy="2856129"/>
          </a:xfrm>
          <a:prstGeom prst="rect">
            <a:avLst/>
          </a:prstGeom>
        </p:spPr>
      </p:pic>
      <p:pic>
        <p:nvPicPr>
          <p:cNvPr id="8" name="Picture 7">
            <a:extLst>
              <a:ext uri="{FF2B5EF4-FFF2-40B4-BE49-F238E27FC236}">
                <a16:creationId xmlns:a16="http://schemas.microsoft.com/office/drawing/2014/main" id="{854E9FBC-1C26-477B-9569-F6C2939EF83E}"/>
              </a:ext>
            </a:extLst>
          </p:cNvPr>
          <p:cNvPicPr>
            <a:picLocks noChangeAspect="1"/>
          </p:cNvPicPr>
          <p:nvPr/>
        </p:nvPicPr>
        <p:blipFill>
          <a:blip r:embed="rId4"/>
          <a:stretch>
            <a:fillRect/>
          </a:stretch>
        </p:blipFill>
        <p:spPr>
          <a:xfrm>
            <a:off x="7214377" y="874041"/>
            <a:ext cx="4357539" cy="2856129"/>
          </a:xfrm>
          <a:prstGeom prst="rect">
            <a:avLst/>
          </a:prstGeom>
        </p:spPr>
      </p:pic>
    </p:spTree>
    <p:extLst>
      <p:ext uri="{BB962C8B-B14F-4D97-AF65-F5344CB8AC3E}">
        <p14:creationId xmlns:p14="http://schemas.microsoft.com/office/powerpoint/2010/main" val="227952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24245" y="10341"/>
            <a:ext cx="11743509" cy="6847659"/>
          </a:xfrm>
          <a:prstGeom prst="rect">
            <a:avLst/>
          </a:prstGeom>
        </p:spPr>
      </p:pic>
    </p:spTree>
    <p:extLst>
      <p:ext uri="{BB962C8B-B14F-4D97-AF65-F5344CB8AC3E}">
        <p14:creationId xmlns:p14="http://schemas.microsoft.com/office/powerpoint/2010/main" val="16746676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09451" y="-209006"/>
            <a:ext cx="11181805" cy="7067006"/>
          </a:xfrm>
          <a:prstGeom prst="rect">
            <a:avLst/>
          </a:prstGeom>
        </p:spPr>
      </p:pic>
    </p:spTree>
    <p:extLst>
      <p:ext uri="{BB962C8B-B14F-4D97-AF65-F5344CB8AC3E}">
        <p14:creationId xmlns:p14="http://schemas.microsoft.com/office/powerpoint/2010/main" val="18521443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03512" y="188640"/>
            <a:ext cx="8856985"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26560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345</Words>
  <Application>Microsoft Office PowerPoint</Application>
  <PresentationFormat>Widescreen</PresentationFormat>
  <Paragraphs>16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Bradley Hand ITC</vt:lpstr>
      <vt:lpstr>Calibri</vt:lpstr>
      <vt:lpstr>Calibri Light</vt:lpstr>
      <vt:lpstr>Office Theme</vt:lpstr>
      <vt:lpstr>PowerPoint Presentation</vt:lpstr>
      <vt:lpstr>What is self regulation?</vt:lpstr>
      <vt:lpstr>PowerPoint Presentation</vt:lpstr>
      <vt:lpstr>PowerPoint Presentation</vt:lpstr>
      <vt:lpstr>PowerPoint Presentation</vt:lpstr>
      <vt:lpstr>PowerPoint Presentation</vt:lpstr>
      <vt:lpstr>PowerPoint Presentation</vt:lpstr>
      <vt:lpstr>What is it? The Zones of Regulation is an approach which supports children in managing their feelings.  By categorising the different ways we can feel and states of alertness, children can be supported to identify their own feelings and understand how their feelings can then affect their behaviour. </vt:lpstr>
      <vt:lpstr>Worth remembering…the Red Zone is not a bad zone!</vt:lpstr>
      <vt:lpstr>PowerPoint Presentation</vt:lpstr>
      <vt:lpstr>How can we use it at home?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 Bagley</dc:creator>
  <cp:lastModifiedBy>Lisa Blair</cp:lastModifiedBy>
  <cp:revision>6</cp:revision>
  <dcterms:created xsi:type="dcterms:W3CDTF">2025-04-22T20:13:21Z</dcterms:created>
  <dcterms:modified xsi:type="dcterms:W3CDTF">2026-05-07T12:44:11Z</dcterms:modified>
</cp:coreProperties>
</file>