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7"/>
  </p:notesMasterIdLst>
  <p:sldIdLst>
    <p:sldId id="256" r:id="rId2"/>
    <p:sldId id="258" r:id="rId3"/>
    <p:sldId id="259" r:id="rId4"/>
    <p:sldId id="257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99FF99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0" autoAdjust="0"/>
    <p:restoredTop sz="86410"/>
  </p:normalViewPr>
  <p:slideViewPr>
    <p:cSldViewPr snapToGrid="0">
      <p:cViewPr varScale="1">
        <p:scale>
          <a:sx n="79" d="100"/>
          <a:sy n="79" d="100"/>
        </p:scale>
        <p:origin x="96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ACAEAA-2D19-4E37-AAF9-0721F83D5E3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CE2D8C-53DC-40DC-A687-D040E956D5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428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E2D8C-53DC-40DC-A687-D040E956D53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411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Tested in Year 6 – give examples of the test</a:t>
            </a:r>
          </a:p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Spelling helps</a:t>
            </a:r>
            <a:r>
              <a:rPr lang="en-GB" baseline="0" dirty="0" smtClean="0"/>
              <a:t> children to write more easily – they often ask – how do I spell… but this slows them down. Knowing the spelling or a best guess reduces the amount they are thinking about and frees them to focus on their writing.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E2D8C-53DC-40DC-A687-D040E956D53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2194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E2D8C-53DC-40DC-A687-D040E956D53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4251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E2D8C-53DC-40DC-A687-D040E956D53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275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E2D8C-53DC-40DC-A687-D040E956D53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035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595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481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053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146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675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053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497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139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512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599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545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754375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2844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2307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3466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7418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858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5A99AE6-0888-423B-BA11-925D5E2DBD47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C3B7AC0-8576-4F99-B86D-BA30A743A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285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95006" y="326571"/>
            <a:ext cx="75242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Spelling</a:t>
            </a:r>
            <a:endParaRPr lang="en-GB" sz="60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9079" y="1342235"/>
            <a:ext cx="4152797" cy="551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947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64920" y="381060"/>
            <a:ext cx="1014984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/>
              <a:t>National </a:t>
            </a:r>
            <a:r>
              <a:rPr lang="en-US" sz="4800" b="1" dirty="0" smtClean="0"/>
              <a:t>Curriculum</a:t>
            </a:r>
          </a:p>
          <a:p>
            <a:endParaRPr lang="en-US" sz="2000" dirty="0"/>
          </a:p>
          <a:p>
            <a:r>
              <a:rPr lang="en-US" sz="2800" dirty="0"/>
              <a:t>• </a:t>
            </a:r>
            <a:r>
              <a:rPr lang="en-US" sz="3200" dirty="0"/>
              <a:t>Spelling patterns and examples of words. </a:t>
            </a:r>
            <a:r>
              <a:rPr lang="en-US" sz="3200" dirty="0" smtClean="0"/>
              <a:t>These are </a:t>
            </a:r>
            <a:r>
              <a:rPr lang="en-US" sz="3200" dirty="0"/>
              <a:t>non-statutory.</a:t>
            </a:r>
          </a:p>
          <a:p>
            <a:r>
              <a:rPr lang="en-US" sz="3200" dirty="0"/>
              <a:t>• Common exception words.</a:t>
            </a:r>
          </a:p>
          <a:p>
            <a:r>
              <a:rPr lang="en-US" sz="3200" dirty="0"/>
              <a:t>• Word-lists for years 3 and 4 and years 5 and 6 </a:t>
            </a:r>
            <a:r>
              <a:rPr lang="en-US" sz="3200" dirty="0" smtClean="0"/>
              <a:t>are statutory</a:t>
            </a:r>
            <a:r>
              <a:rPr lang="en-US" sz="3200" dirty="0"/>
              <a:t>.</a:t>
            </a:r>
          </a:p>
          <a:p>
            <a:r>
              <a:rPr lang="en-US" sz="3200" dirty="0"/>
              <a:t>• Phonic knowledge to </a:t>
            </a:r>
            <a:r>
              <a:rPr lang="en-US" sz="3200" dirty="0" smtClean="0"/>
              <a:t>continues </a:t>
            </a:r>
            <a:r>
              <a:rPr lang="en-US" sz="3200" dirty="0"/>
              <a:t>after </a:t>
            </a:r>
            <a:r>
              <a:rPr lang="en-US" sz="3200" dirty="0" smtClean="0"/>
              <a:t>Key stage 1.</a:t>
            </a:r>
            <a:endParaRPr lang="en-US" sz="3200" dirty="0"/>
          </a:p>
          <a:p>
            <a:r>
              <a:rPr lang="en-US" sz="3200" dirty="0"/>
              <a:t>Example: medical and medicine</a:t>
            </a:r>
          </a:p>
          <a:p>
            <a:r>
              <a:rPr lang="en-US" sz="3200" dirty="0"/>
              <a:t>The /s/ sound in medicine is spelt with the letter c.</a:t>
            </a:r>
          </a:p>
          <a:p>
            <a:r>
              <a:rPr lang="en-US" sz="3200" dirty="0"/>
              <a:t>• Relationships between meaning and spelling.</a:t>
            </a:r>
          </a:p>
          <a:p>
            <a:r>
              <a:rPr lang="en-US" sz="3200" dirty="0"/>
              <a:t>• Prefixes and suffixes.</a:t>
            </a:r>
          </a:p>
        </p:txBody>
      </p:sp>
    </p:spTree>
    <p:extLst>
      <p:ext uri="{BB962C8B-B14F-4D97-AF65-F5344CB8AC3E}">
        <p14:creationId xmlns:p14="http://schemas.microsoft.com/office/powerpoint/2010/main" val="947477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46760" y="1092926"/>
            <a:ext cx="1031747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Weekly list of focus words used for teaching focused around a rule e.g. drop the ‘e’ add </a:t>
            </a:r>
            <a:r>
              <a:rPr lang="en-US" sz="28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ing</a:t>
            </a:r>
            <a:endParaRPr lang="en-US" sz="28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Spelling displays in classrooms that are updated with each rule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Daily spelling sessions from Years 2-6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We teach spelling using varied activities including: </a:t>
            </a:r>
          </a:p>
          <a:p>
            <a:pPr fontAlgn="base"/>
            <a:endParaRPr lang="en-US" sz="28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fontAlgn="base"/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1020" y="3570527"/>
            <a:ext cx="3764280" cy="2769989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 fontAlgn="base"/>
            <a:r>
              <a:rPr lang="en-US" sz="2400" b="1" dirty="0" smtClean="0">
                <a:latin typeface="+mj-lt"/>
                <a:cs typeface="Calibri" panose="020F0502020204030204" pitchFamily="34" charset="0"/>
              </a:rPr>
              <a:t>Investigations: </a:t>
            </a:r>
          </a:p>
          <a:p>
            <a:pPr algn="ctr" fontAlgn="base"/>
            <a:r>
              <a:rPr lang="en-US" sz="2400" dirty="0" smtClean="0">
                <a:latin typeface="+mj-lt"/>
                <a:cs typeface="Calibri" panose="020F0502020204030204" pitchFamily="34" charset="0"/>
              </a:rPr>
              <a:t>What </a:t>
            </a:r>
            <a:r>
              <a:rPr lang="en-US" sz="2400" dirty="0">
                <a:latin typeface="+mj-lt"/>
                <a:cs typeface="Calibri" panose="020F0502020204030204" pitchFamily="34" charset="0"/>
              </a:rPr>
              <a:t>happens when we add any of the suffixes -</a:t>
            </a:r>
            <a:r>
              <a:rPr lang="en-US" sz="2400" dirty="0" err="1">
                <a:latin typeface="+mj-lt"/>
                <a:cs typeface="Calibri" panose="020F0502020204030204" pitchFamily="34" charset="0"/>
              </a:rPr>
              <a:t>ment</a:t>
            </a:r>
            <a:r>
              <a:rPr lang="en-US" sz="2400" dirty="0">
                <a:latin typeface="+mj-lt"/>
                <a:cs typeface="Calibri" panose="020F0502020204030204" pitchFamily="34" charset="0"/>
              </a:rPr>
              <a:t>, -ness, -</a:t>
            </a:r>
            <a:r>
              <a:rPr lang="en-US" sz="2400" dirty="0" err="1">
                <a:latin typeface="+mj-lt"/>
                <a:cs typeface="Calibri" panose="020F0502020204030204" pitchFamily="34" charset="0"/>
              </a:rPr>
              <a:t>ful</a:t>
            </a:r>
            <a:r>
              <a:rPr lang="en-US" sz="2400" dirty="0">
                <a:latin typeface="+mj-lt"/>
                <a:cs typeface="Calibri" panose="020F0502020204030204" pitchFamily="34" charset="0"/>
              </a:rPr>
              <a:t>, -</a:t>
            </a:r>
            <a:r>
              <a:rPr lang="en-US" sz="2400" dirty="0" err="1">
                <a:latin typeface="+mj-lt"/>
                <a:cs typeface="Calibri" panose="020F0502020204030204" pitchFamily="34" charset="0"/>
              </a:rPr>
              <a:t>est</a:t>
            </a:r>
            <a:r>
              <a:rPr lang="en-US" sz="2400" dirty="0">
                <a:latin typeface="+mj-lt"/>
                <a:cs typeface="Calibri" panose="020F0502020204030204" pitchFamily="34" charset="0"/>
              </a:rPr>
              <a:t>, -</a:t>
            </a:r>
            <a:r>
              <a:rPr lang="en-US" sz="2400" dirty="0" err="1">
                <a:latin typeface="+mj-lt"/>
                <a:cs typeface="Calibri" panose="020F0502020204030204" pitchFamily="34" charset="0"/>
              </a:rPr>
              <a:t>ed</a:t>
            </a:r>
            <a:r>
              <a:rPr lang="en-US" sz="2400" dirty="0">
                <a:latin typeface="+mj-lt"/>
                <a:cs typeface="Calibri" panose="020F0502020204030204" pitchFamily="34" charset="0"/>
              </a:rPr>
              <a:t> to happy, lazy, hungry, ready, empty?</a:t>
            </a:r>
            <a:r>
              <a:rPr lang="en-US" sz="3600" dirty="0">
                <a:solidFill>
                  <a:srgbClr val="000000"/>
                </a:solidFill>
                <a:latin typeface="+mj-lt"/>
                <a:cs typeface="Calibri" panose="020F0502020204030204" pitchFamily="34" charset="0"/>
              </a:rPr>
              <a:t> </a:t>
            </a:r>
          </a:p>
          <a:p>
            <a:pPr algn="ctr" fontAlgn="base"/>
            <a:r>
              <a:rPr lang="en-US" sz="2400" dirty="0">
                <a:solidFill>
                  <a:srgbClr val="000000"/>
                </a:solidFill>
                <a:latin typeface="+mj-lt"/>
                <a:cs typeface="Calibri" panose="020F0502020204030204" pitchFamily="34" charset="0"/>
              </a:rPr>
              <a:t>What do you notice?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863840" y="3520440"/>
            <a:ext cx="3733800" cy="23083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Sorting spellings </a:t>
            </a:r>
            <a:br>
              <a:rPr lang="en-US" sz="2400" b="1" dirty="0" smtClean="0"/>
            </a:br>
            <a:r>
              <a:rPr lang="en-US" sz="2400" dirty="0" smtClean="0"/>
              <a:t>e.g.</a:t>
            </a:r>
            <a:r>
              <a:rPr lang="en-US" sz="2400" b="1" dirty="0" smtClean="0"/>
              <a:t> </a:t>
            </a:r>
            <a:r>
              <a:rPr lang="en-US" sz="2400" dirty="0" smtClean="0"/>
              <a:t>singular and plural word cards into groups</a:t>
            </a:r>
            <a:r>
              <a:rPr lang="en-US" sz="2400" dirty="0"/>
              <a:t>. </a:t>
            </a:r>
            <a:endParaRPr lang="en-US" sz="2400" dirty="0" smtClean="0"/>
          </a:p>
          <a:p>
            <a:pPr algn="ctr"/>
            <a:r>
              <a:rPr lang="en-US" sz="2400" dirty="0" smtClean="0"/>
              <a:t>The children then </a:t>
            </a:r>
            <a:r>
              <a:rPr lang="en-US" sz="2400" dirty="0"/>
              <a:t>explain how they have grouped them, giving their reasons.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4922520" y="3339695"/>
            <a:ext cx="2545080" cy="461665"/>
          </a:xfrm>
          <a:prstGeom prst="rect">
            <a:avLst/>
          </a:prstGeom>
          <a:solidFill>
            <a:srgbClr val="99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Dictation</a:t>
            </a: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770120" y="4267200"/>
            <a:ext cx="269748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Silly Sentences</a:t>
            </a:r>
            <a:endParaRPr lang="en-GB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634741" y="334698"/>
            <a:ext cx="5920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How do we teach spelling?</a:t>
            </a:r>
            <a:endParaRPr lang="en-GB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770120" y="5120640"/>
            <a:ext cx="269748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Find the exception!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623218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35480" y="1565255"/>
            <a:ext cx="85344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Words </a:t>
            </a:r>
            <a:r>
              <a:rPr lang="en-US" sz="3200" dirty="0"/>
              <a:t>within </a:t>
            </a:r>
            <a:r>
              <a:rPr lang="en-US" sz="3200" dirty="0" smtClean="0"/>
              <a:t>words e.g. Together </a:t>
            </a:r>
            <a:r>
              <a:rPr lang="en-US" sz="3200" dirty="0"/>
              <a:t>– to get </a:t>
            </a:r>
            <a:r>
              <a:rPr lang="en-US" sz="3200" dirty="0" smtClean="0"/>
              <a:t>her</a:t>
            </a:r>
          </a:p>
          <a:p>
            <a:endParaRPr lang="en-US" sz="3200" dirty="0" smtClean="0"/>
          </a:p>
          <a:p>
            <a:r>
              <a:rPr lang="en-US" sz="3200" dirty="0"/>
              <a:t>Mnemonics Because – big elephants can always understand small elephants. Said – silly ants in </a:t>
            </a:r>
            <a:r>
              <a:rPr lang="en-US" sz="3200" dirty="0" smtClean="0"/>
              <a:t>dresses</a:t>
            </a:r>
          </a:p>
          <a:p>
            <a:endParaRPr lang="en-US" sz="3200" dirty="0"/>
          </a:p>
          <a:p>
            <a:r>
              <a:rPr lang="en-US" sz="3200" dirty="0" smtClean="0"/>
              <a:t>Say it like a robot! E.g. Wed-</a:t>
            </a:r>
            <a:r>
              <a:rPr lang="en-US" sz="3200" dirty="0" err="1" smtClean="0"/>
              <a:t>nes</a:t>
            </a:r>
            <a:r>
              <a:rPr lang="en-US" sz="3200" dirty="0" smtClean="0"/>
              <a:t>-day, choc-o-late</a:t>
            </a:r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2621280" y="335280"/>
            <a:ext cx="803148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Other ways to learn spellings</a:t>
            </a: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248175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13774" y="0"/>
            <a:ext cx="10364451" cy="1596177"/>
          </a:xfrm>
        </p:spPr>
        <p:txBody>
          <a:bodyPr/>
          <a:lstStyle/>
          <a:p>
            <a:r>
              <a:rPr lang="en-GB" b="1" dirty="0" smtClean="0"/>
              <a:t>Helping with spelling at home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182" y="1259876"/>
            <a:ext cx="2905530" cy="30960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182" y="4038206"/>
            <a:ext cx="2924583" cy="28197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53" y="1880971"/>
            <a:ext cx="2981741" cy="33723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9800" y="1880971"/>
            <a:ext cx="2991267" cy="4277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618145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69</TotalTime>
  <Words>313</Words>
  <Application>Microsoft Office PowerPoint</Application>
  <PresentationFormat>Widescreen</PresentationFormat>
  <Paragraphs>40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Tw Cen MT</vt:lpstr>
      <vt:lpstr>Droplet</vt:lpstr>
      <vt:lpstr>PowerPoint Presentation</vt:lpstr>
      <vt:lpstr>PowerPoint Presentation</vt:lpstr>
      <vt:lpstr>PowerPoint Presentation</vt:lpstr>
      <vt:lpstr>PowerPoint Presentation</vt:lpstr>
      <vt:lpstr>Helping with spelling at home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Isobel Andrew</dc:creator>
  <cp:lastModifiedBy>Lisa Blair</cp:lastModifiedBy>
  <cp:revision>8</cp:revision>
  <dcterms:created xsi:type="dcterms:W3CDTF">2022-11-24T20:50:44Z</dcterms:created>
  <dcterms:modified xsi:type="dcterms:W3CDTF">2022-12-13T12:24:45Z</dcterms:modified>
</cp:coreProperties>
</file>